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4" r:id="rId8"/>
    <p:sldId id="261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8C486CF-DA87-4988-9E12-DC77C742E5E6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74623E7-637D-4A33-A340-FDC049A796B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486CF-DA87-4988-9E12-DC77C742E5E6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623E7-637D-4A33-A340-FDC049A796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08C486CF-DA87-4988-9E12-DC77C742E5E6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74623E7-637D-4A33-A340-FDC049A796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486CF-DA87-4988-9E12-DC77C742E5E6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623E7-637D-4A33-A340-FDC049A796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8C486CF-DA87-4988-9E12-DC77C742E5E6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F74623E7-637D-4A33-A340-FDC049A796B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486CF-DA87-4988-9E12-DC77C742E5E6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623E7-637D-4A33-A340-FDC049A796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486CF-DA87-4988-9E12-DC77C742E5E6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623E7-637D-4A33-A340-FDC049A796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486CF-DA87-4988-9E12-DC77C742E5E6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623E7-637D-4A33-A340-FDC049A796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8C486CF-DA87-4988-9E12-DC77C742E5E6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623E7-637D-4A33-A340-FDC049A796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486CF-DA87-4988-9E12-DC77C742E5E6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623E7-637D-4A33-A340-FDC049A796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486CF-DA87-4988-9E12-DC77C742E5E6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623E7-637D-4A33-A340-FDC049A796B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8C486CF-DA87-4988-9E12-DC77C742E5E6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74623E7-637D-4A33-A340-FDC049A796B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201622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проведения аудиторских проверок в условиях</a:t>
            </a:r>
            <a:br>
              <a:rPr lang="ru-RU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пандемии КОВИД -19</a:t>
            </a:r>
            <a:endParaRPr lang="ru-RU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91880" y="4293096"/>
            <a:ext cx="5544616" cy="86409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Котова О. В. , к.э.н., доцент кафедры финансов, денежного обращения и кредита 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УрГЭУ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специалист по контролю качества ООО «Новый 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Аулит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»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048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Рекомендации Организация 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Accountancy Europe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80528" y="980728"/>
            <a:ext cx="9649072" cy="5544616"/>
          </a:xfrm>
        </p:spPr>
        <p:txBody>
          <a:bodyPr>
            <a:noAutofit/>
          </a:bodyPr>
          <a:lstStyle/>
          <a:p>
            <a:r>
              <a:rPr lang="ru-RU" sz="14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ОЦЕНОЧНЫЕ ЗНАЧЕНИЯ</a:t>
            </a:r>
          </a:p>
          <a:p>
            <a:r>
              <a:rPr lang="ru-RU" sz="1400" dirty="0" smtClean="0"/>
              <a:t>Комитет по Международным Стандартам Аудиторской Деятельности (</a:t>
            </a:r>
            <a:r>
              <a:rPr lang="ru-RU" sz="1400" dirty="0" err="1" smtClean="0"/>
              <a:t>The</a:t>
            </a:r>
            <a:r>
              <a:rPr lang="ru-RU" sz="1400" dirty="0" smtClean="0"/>
              <a:t> </a:t>
            </a:r>
            <a:r>
              <a:rPr lang="ru-RU" sz="1400" dirty="0" err="1" smtClean="0"/>
              <a:t>International</a:t>
            </a:r>
            <a:r>
              <a:rPr lang="ru-RU" sz="1400" dirty="0" smtClean="0"/>
              <a:t> </a:t>
            </a:r>
            <a:r>
              <a:rPr lang="ru-RU" sz="1400" dirty="0" err="1" smtClean="0"/>
              <a:t>Auditing</a:t>
            </a:r>
            <a:r>
              <a:rPr lang="ru-RU" sz="1400" dirty="0" smtClean="0"/>
              <a:t> </a:t>
            </a:r>
            <a:r>
              <a:rPr lang="ru-RU" sz="1400" dirty="0" err="1" smtClean="0"/>
              <a:t>and</a:t>
            </a:r>
            <a:r>
              <a:rPr lang="ru-RU" sz="1400" dirty="0" smtClean="0"/>
              <a:t> </a:t>
            </a:r>
            <a:r>
              <a:rPr lang="ru-RU" sz="1400" dirty="0" err="1" smtClean="0"/>
              <a:t>Assurance</a:t>
            </a:r>
            <a:r>
              <a:rPr lang="ru-RU" sz="1400" dirty="0" smtClean="0"/>
              <a:t> </a:t>
            </a:r>
            <a:r>
              <a:rPr lang="ru-RU" sz="1400" dirty="0" err="1" smtClean="0"/>
              <a:t>Standards</a:t>
            </a:r>
            <a:r>
              <a:rPr lang="ru-RU" sz="1400" dirty="0" smtClean="0"/>
              <a:t> </a:t>
            </a:r>
            <a:r>
              <a:rPr lang="ru-RU" sz="1400" dirty="0" err="1" smtClean="0"/>
              <a:t>Board</a:t>
            </a:r>
            <a:r>
              <a:rPr lang="ru-RU" sz="1400" dirty="0" smtClean="0"/>
              <a:t>  IAASB)) формулирует требование, чтобы аудитор произвел оценку того, насколько правильно и адекватно происходящим изменениям были сделаны предположения об оценочных значениях. В настоящее время IAASB разрабатывает еще один документ</a:t>
            </a:r>
          </a:p>
          <a:p>
            <a:r>
              <a:rPr lang="ru-RU" sz="1400" dirty="0" smtClean="0"/>
              <a:t>для практикующих аудиторов, в котором будут рассматриваться вопросы с фокусом на аудит оценочных значений в изменяющейся среде, вызванной </a:t>
            </a:r>
            <a:r>
              <a:rPr lang="ru-RU" sz="1400" dirty="0" err="1" smtClean="0"/>
              <a:t>коронавирусом</a:t>
            </a:r>
            <a:r>
              <a:rPr lang="ru-RU" sz="1400" dirty="0" smtClean="0"/>
              <a:t>.</a:t>
            </a:r>
          </a:p>
          <a:p>
            <a:r>
              <a:rPr lang="ru-RU" sz="1400" dirty="0" smtClean="0">
                <a:solidFill>
                  <a:srgbClr val="FF0000"/>
                </a:solidFill>
              </a:rPr>
              <a:t>IDW обращает внимание на оценку финансовых инструментов в соответствии с Международным Стандартом Финансовой Отчетности (МСФО) (IFRS) 9, как одного из самых больших вызовов, с которыми столкнулись компании. Соответственно, в </a:t>
            </a:r>
            <a:r>
              <a:rPr lang="ru-RU" sz="1400" dirty="0" err="1" smtClean="0">
                <a:solidFill>
                  <a:srgbClr val="FF0000"/>
                </a:solidFill>
              </a:rPr>
              <a:t>этойсвязи</a:t>
            </a:r>
            <a:r>
              <a:rPr lang="ru-RU" sz="1400" dirty="0" smtClean="0">
                <a:solidFill>
                  <a:srgbClr val="FF0000"/>
                </a:solidFill>
              </a:rPr>
              <a:t> возрастает риск существенного искажения, и поэтому аудиторские процедуры будут нуждаться в корректировке </a:t>
            </a:r>
            <a:r>
              <a:rPr lang="ru-RU" sz="1400" dirty="0" err="1" smtClean="0">
                <a:solidFill>
                  <a:srgbClr val="FF0000"/>
                </a:solidFill>
              </a:rPr>
              <a:t>ипересмотре</a:t>
            </a:r>
            <a:r>
              <a:rPr lang="ru-RU" sz="1400" dirty="0" smtClean="0">
                <a:solidFill>
                  <a:srgbClr val="FF0000"/>
                </a:solidFill>
              </a:rPr>
              <a:t>. В зависимости от этих обстоятельств, в данных рекомендациях предлагаются дополнительные процедуры, включая, например, применение общедоступных рыночных цен и привлечение независимого эксперта для проведения независимой оценки.</a:t>
            </a:r>
          </a:p>
          <a:p>
            <a:r>
              <a:rPr lang="ru-RU" sz="1400" dirty="0" smtClean="0">
                <a:solidFill>
                  <a:srgbClr val="FF0000"/>
                </a:solidFill>
              </a:rPr>
              <a:t>Институт Сертифицированных Публичных Аудиторов Кипра </a:t>
            </a:r>
            <a:r>
              <a:rPr lang="ru-RU" sz="1400" dirty="0" err="1" smtClean="0">
                <a:solidFill>
                  <a:srgbClr val="FF0000"/>
                </a:solidFill>
              </a:rPr>
              <a:t>The</a:t>
            </a:r>
            <a:r>
              <a:rPr lang="ru-RU" sz="1400" dirty="0" smtClean="0">
                <a:solidFill>
                  <a:srgbClr val="FF0000"/>
                </a:solidFill>
              </a:rPr>
              <a:t> </a:t>
            </a:r>
            <a:r>
              <a:rPr lang="ru-RU" sz="1400" dirty="0" err="1" smtClean="0">
                <a:solidFill>
                  <a:srgbClr val="FF0000"/>
                </a:solidFill>
              </a:rPr>
              <a:t>Institute</a:t>
            </a:r>
            <a:r>
              <a:rPr lang="ru-RU" sz="1400" dirty="0" smtClean="0">
                <a:solidFill>
                  <a:srgbClr val="FF0000"/>
                </a:solidFill>
              </a:rPr>
              <a:t> </a:t>
            </a:r>
            <a:r>
              <a:rPr lang="ru-RU" sz="1400" dirty="0" err="1" smtClean="0">
                <a:solidFill>
                  <a:srgbClr val="FF0000"/>
                </a:solidFill>
              </a:rPr>
              <a:t>of</a:t>
            </a:r>
            <a:r>
              <a:rPr lang="ru-RU" sz="1400" dirty="0" smtClean="0">
                <a:solidFill>
                  <a:srgbClr val="FF0000"/>
                </a:solidFill>
              </a:rPr>
              <a:t> </a:t>
            </a:r>
            <a:r>
              <a:rPr lang="ru-RU" sz="1400" dirty="0" err="1" smtClean="0">
                <a:solidFill>
                  <a:srgbClr val="FF0000"/>
                </a:solidFill>
              </a:rPr>
              <a:t>Certified</a:t>
            </a:r>
            <a:r>
              <a:rPr lang="ru-RU" sz="1400" dirty="0" smtClean="0">
                <a:solidFill>
                  <a:srgbClr val="FF0000"/>
                </a:solidFill>
              </a:rPr>
              <a:t> </a:t>
            </a:r>
            <a:r>
              <a:rPr lang="ru-RU" sz="1400" dirty="0" err="1" smtClean="0">
                <a:solidFill>
                  <a:srgbClr val="FF0000"/>
                </a:solidFill>
              </a:rPr>
              <a:t>Public</a:t>
            </a:r>
            <a:r>
              <a:rPr lang="ru-RU" sz="1400" dirty="0" smtClean="0">
                <a:solidFill>
                  <a:srgbClr val="FF0000"/>
                </a:solidFill>
              </a:rPr>
              <a:t> </a:t>
            </a:r>
            <a:r>
              <a:rPr lang="ru-RU" sz="1400" dirty="0" err="1" smtClean="0">
                <a:solidFill>
                  <a:srgbClr val="FF0000"/>
                </a:solidFill>
              </a:rPr>
              <a:t>Accountants</a:t>
            </a:r>
            <a:r>
              <a:rPr lang="ru-RU" sz="1400" dirty="0" smtClean="0">
                <a:solidFill>
                  <a:srgbClr val="FF0000"/>
                </a:solidFill>
              </a:rPr>
              <a:t> </a:t>
            </a:r>
            <a:r>
              <a:rPr lang="ru-RU" sz="1400" dirty="0" err="1" smtClean="0">
                <a:solidFill>
                  <a:srgbClr val="FF0000"/>
                </a:solidFill>
              </a:rPr>
              <a:t>of</a:t>
            </a:r>
            <a:r>
              <a:rPr lang="ru-RU" sz="1400" dirty="0" smtClean="0">
                <a:solidFill>
                  <a:srgbClr val="FF0000"/>
                </a:solidFill>
              </a:rPr>
              <a:t> </a:t>
            </a:r>
            <a:r>
              <a:rPr lang="ru-RU" sz="1400" dirty="0" err="1" smtClean="0">
                <a:solidFill>
                  <a:srgbClr val="FF0000"/>
                </a:solidFill>
              </a:rPr>
              <a:t>Cyprus</a:t>
            </a:r>
            <a:r>
              <a:rPr lang="ru-RU" sz="1400" dirty="0" smtClean="0">
                <a:solidFill>
                  <a:srgbClr val="FF0000"/>
                </a:solidFill>
              </a:rPr>
              <a:t> (</a:t>
            </a:r>
            <a:r>
              <a:rPr lang="ru-RU" sz="1400" dirty="0" err="1" smtClean="0">
                <a:solidFill>
                  <a:srgbClr val="FF0000"/>
                </a:solidFill>
              </a:rPr>
              <a:t>ICPACl</a:t>
            </a:r>
            <a:r>
              <a:rPr lang="ru-RU" sz="1400" dirty="0" smtClean="0">
                <a:solidFill>
                  <a:srgbClr val="FF0000"/>
                </a:solidFill>
              </a:rPr>
              <a:t>) рассматривает дополнительные вопросы, учитывать которые стоит с повышенной степенью профессионального скептицизма в части сбора аудиторских </a:t>
            </a:r>
            <a:r>
              <a:rPr lang="ru-RU" sz="1400" dirty="0" err="1" smtClean="0">
                <a:solidFill>
                  <a:srgbClr val="FF0000"/>
                </a:solidFill>
              </a:rPr>
              <a:t>доказательств.К</a:t>
            </a:r>
            <a:r>
              <a:rPr lang="ru-RU" sz="1400" dirty="0" smtClean="0">
                <a:solidFill>
                  <a:srgbClr val="FF0000"/>
                </a:solidFill>
              </a:rPr>
              <a:t> таким вопросам относятся вопросы с высокой степенью неопределенности в части определения оценочных значений, что связано с невозможностью аудиторских клиентов уравновешивать компетенции</a:t>
            </a:r>
          </a:p>
          <a:p>
            <a:r>
              <a:rPr lang="ru-RU" sz="1400" dirty="0" smtClean="0">
                <a:solidFill>
                  <a:srgbClr val="FF0000"/>
                </a:solidFill>
              </a:rPr>
              <a:t>экспертов – управленцев. Масштаб и содержание управленческих заявлений и работ по компонентам при проведении аудиторской проверки группы также попадают в спектр рассматриваемых вопросов.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1478063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8280920" cy="792088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ВЫВОДЫ АУДИТОРА ОТНОСИТЕЛЬНО ПРИНЦИПА НЕПРЕРЫВНОСТИ ДЕЯТЕЛЬНОСТИ</a:t>
            </a:r>
            <a:b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ЗАЯВЛЕНИЯ РУКОВОДСТВА АУДИРУЕМОГО ЛИЦА ОТНОСИТЕЛЬНО ПРИНЦИПА НЕПРЕРЫВНОСТИ</a:t>
            </a:r>
            <a:b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ru-RU" sz="1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686800" cy="5289451"/>
          </a:xfrm>
        </p:spPr>
        <p:txBody>
          <a:bodyPr>
            <a:normAutofit fontScale="85000" lnSpcReduction="20000"/>
          </a:bodyPr>
          <a:lstStyle/>
          <a:p>
            <a:r>
              <a:rPr lang="ru-RU" sz="1200" dirty="0" smtClean="0">
                <a:solidFill>
                  <a:srgbClr val="FF0000"/>
                </a:solidFill>
              </a:rPr>
              <a:t>Работа аудитора в рамках принципа непрерывности деятельности безусловно встает в центр внимания многих</a:t>
            </a:r>
          </a:p>
          <a:p>
            <a:r>
              <a:rPr lang="ru-RU" sz="1200" dirty="0" smtClean="0">
                <a:solidFill>
                  <a:srgbClr val="FF0000"/>
                </a:solidFill>
              </a:rPr>
              <a:t>текущих и предстоящих аудиторских проверок. Это происходит благодаря возросшей степени неопределенности</a:t>
            </a:r>
          </a:p>
          <a:p>
            <a:r>
              <a:rPr lang="ru-RU" sz="1200" dirty="0" smtClean="0">
                <a:solidFill>
                  <a:srgbClr val="FF0000"/>
                </a:solidFill>
              </a:rPr>
              <a:t>событий, происходящих в мировой экономике и, как следствие, их воздействие на деятельность многих компаний,</a:t>
            </a:r>
          </a:p>
          <a:p>
            <a:r>
              <a:rPr lang="ru-RU" sz="1200" dirty="0" smtClean="0">
                <a:solidFill>
                  <a:srgbClr val="FF0000"/>
                </a:solidFill>
              </a:rPr>
              <a:t>даже с учетом того факта, что правительства многих стран оказали поддержку и послабления для тех компаний,</a:t>
            </a:r>
          </a:p>
          <a:p>
            <a:r>
              <a:rPr lang="ru-RU" sz="1200" dirty="0" smtClean="0">
                <a:solidFill>
                  <a:srgbClr val="FF0000"/>
                </a:solidFill>
              </a:rPr>
              <a:t>которые оказались под ударом. При этом следует понимать, что в отношении компаний с разветвленной сетью</a:t>
            </a:r>
          </a:p>
          <a:p>
            <a:r>
              <a:rPr lang="ru-RU" sz="1200" dirty="0" smtClean="0">
                <a:solidFill>
                  <a:srgbClr val="FF0000"/>
                </a:solidFill>
              </a:rPr>
              <a:t>дочерних компаний, поставщиков и клиентов размер и форма поддержки компаниям со стороны государства во</a:t>
            </a:r>
          </a:p>
          <a:p>
            <a:r>
              <a:rPr lang="ru-RU" sz="1200" dirty="0" smtClean="0">
                <a:solidFill>
                  <a:srgbClr val="FF0000"/>
                </a:solidFill>
              </a:rPr>
              <a:t>многом разнятся между собой в странах Европы и мировой опыт в целом свидетельствует об этом.</a:t>
            </a:r>
          </a:p>
          <a:p>
            <a:r>
              <a:rPr lang="ru-RU" sz="1200" dirty="0" smtClean="0"/>
              <a:t> относительно отчетности, составляемой компаниями разных стран, включая Италию, Чешскую Республику, Испанию и Португалию, в этих странах </a:t>
            </a:r>
            <a:r>
              <a:rPr lang="ru-RU" sz="1200" dirty="0" err="1" smtClean="0"/>
              <a:t>коронавирусная</a:t>
            </a:r>
            <a:r>
              <a:rPr lang="ru-RU" sz="1200" dirty="0" smtClean="0"/>
              <a:t> ситуация приведет к невыполнению принципа непрерывности деятельности в 2020 году, что будет вызвано массивной приостановкой</a:t>
            </a:r>
          </a:p>
          <a:p>
            <a:r>
              <a:rPr lang="ru-RU" sz="1200" dirty="0" smtClean="0"/>
              <a:t>деловой активности многих компаний. </a:t>
            </a:r>
            <a:r>
              <a:rPr lang="ru-RU" sz="1200" dirty="0" smtClean="0">
                <a:solidFill>
                  <a:srgbClr val="FF0000"/>
                </a:solidFill>
              </a:rPr>
              <a:t>Компаниям придется понять, насколько они готовы продолжать свою</a:t>
            </a:r>
          </a:p>
          <a:p>
            <a:r>
              <a:rPr lang="ru-RU" sz="1200" dirty="0" smtClean="0">
                <a:solidFill>
                  <a:srgbClr val="FF0000"/>
                </a:solidFill>
              </a:rPr>
              <a:t>деятельность в рамках принципа непрерывности деятельности и сделать соответствующее раскрытие в своей</a:t>
            </a:r>
          </a:p>
          <a:p>
            <a:r>
              <a:rPr lang="ru-RU" sz="1200" dirty="0" smtClean="0">
                <a:solidFill>
                  <a:srgbClr val="FF0000"/>
                </a:solidFill>
              </a:rPr>
              <a:t>финансовой отчетности. Одновременно с применением МСА 570 «Ответственность аудиторов в отношении</a:t>
            </a:r>
          </a:p>
          <a:p>
            <a:r>
              <a:rPr lang="ru-RU" sz="1200" dirty="0" smtClean="0">
                <a:solidFill>
                  <a:srgbClr val="FF0000"/>
                </a:solidFill>
              </a:rPr>
              <a:t>принципа непрерывности деятельности», в настоящее время выходят дополнительные практические и методические</a:t>
            </a:r>
          </a:p>
          <a:p>
            <a:r>
              <a:rPr lang="ru-RU" sz="1200" dirty="0" smtClean="0">
                <a:solidFill>
                  <a:srgbClr val="FF0000"/>
                </a:solidFill>
              </a:rPr>
              <a:t>рекомендации в помощь аудиторам в текущей ситуации.</a:t>
            </a:r>
          </a:p>
          <a:p>
            <a:r>
              <a:rPr lang="ru-RU" sz="1200" dirty="0" smtClean="0">
                <a:solidFill>
                  <a:srgbClr val="FF0000"/>
                </a:solidFill>
              </a:rPr>
              <a:t>В соответствии с требованиями IAASB, аудиторы должны теперь будут оценивать степень урона от пандемии, в том числе</a:t>
            </a:r>
          </a:p>
          <a:p>
            <a:r>
              <a:rPr lang="ru-RU" sz="1200" dirty="0" smtClean="0">
                <a:solidFill>
                  <a:srgbClr val="FF0000"/>
                </a:solidFill>
              </a:rPr>
              <a:t>насколько результат уже выражен или будет выражен в будущем, и понимать потенциальный риск соблюдения принципа</a:t>
            </a:r>
          </a:p>
          <a:p>
            <a:r>
              <a:rPr lang="ru-RU" sz="1200" dirty="0" smtClean="0">
                <a:solidFill>
                  <a:srgbClr val="FF0000"/>
                </a:solidFill>
              </a:rPr>
              <a:t>непрерывности деятельности. Кроме того, аудиторы должны понять, насколько уместным будет использовать принцип</a:t>
            </a:r>
          </a:p>
          <a:p>
            <a:r>
              <a:rPr lang="ru-RU" sz="1200" dirty="0" smtClean="0">
                <a:solidFill>
                  <a:srgbClr val="FF0000"/>
                </a:solidFill>
              </a:rPr>
              <a:t>непрерывности деятельности в качестве основополагающего концептуального принципа составления финансовой</a:t>
            </a:r>
          </a:p>
          <a:p>
            <a:r>
              <a:rPr lang="ru-RU" sz="1200" dirty="0" smtClean="0">
                <a:solidFill>
                  <a:srgbClr val="FF0000"/>
                </a:solidFill>
              </a:rPr>
              <a:t>отчетности или возможно логическим следствием станет оговорка в аудиторском заключении. Важно отметить, что</a:t>
            </a:r>
          </a:p>
          <a:p>
            <a:r>
              <a:rPr lang="ru-RU" sz="1200" dirty="0" smtClean="0">
                <a:solidFill>
                  <a:srgbClr val="FF0000"/>
                </a:solidFill>
              </a:rPr>
              <a:t>IAASB выпустил практическое пособие ( </a:t>
            </a:r>
            <a:r>
              <a:rPr lang="ru-RU" sz="1200" dirty="0" err="1" smtClean="0">
                <a:solidFill>
                  <a:srgbClr val="FF0000"/>
                </a:solidFill>
              </a:rPr>
              <a:t>guidance</a:t>
            </a:r>
            <a:r>
              <a:rPr lang="ru-RU" sz="1200" dirty="0" smtClean="0">
                <a:solidFill>
                  <a:srgbClr val="FF0000"/>
                </a:solidFill>
              </a:rPr>
              <a:t>) , в котором подробно рассматриваются именно подходы к</a:t>
            </a:r>
          </a:p>
          <a:p>
            <a:r>
              <a:rPr lang="ru-RU" sz="1200" dirty="0" smtClean="0">
                <a:solidFill>
                  <a:srgbClr val="FF0000"/>
                </a:solidFill>
              </a:rPr>
              <a:t>применению принципа непрерывности деятельности.</a:t>
            </a:r>
          </a:p>
          <a:p>
            <a:r>
              <a:rPr lang="ru-RU" sz="1200" dirty="0" smtClean="0">
                <a:solidFill>
                  <a:srgbClr val="FF0000"/>
                </a:solidFill>
              </a:rPr>
              <a:t>CEAOB призывает аудиторов обратить пристальное внимание на то, как сама компания оценивает свою способность</a:t>
            </a:r>
          </a:p>
          <a:p>
            <a:r>
              <a:rPr lang="ru-RU" sz="1200" dirty="0" smtClean="0">
                <a:solidFill>
                  <a:srgbClr val="FF0000"/>
                </a:solidFill>
              </a:rPr>
              <a:t>продолжать свою деловую активность в рамках принципа непрерывности деятельности. Также аудиторам</a:t>
            </a:r>
          </a:p>
          <a:p>
            <a:r>
              <a:rPr lang="ru-RU" sz="1200" dirty="0" smtClean="0">
                <a:solidFill>
                  <a:srgbClr val="FF0000"/>
                </a:solidFill>
              </a:rPr>
              <a:t>рекомендуется принять во внимание свою оценку тех выводов и заключений, которые сделало руководство</a:t>
            </a:r>
          </a:p>
          <a:p>
            <a:r>
              <a:rPr lang="ru-RU" sz="1200" dirty="0" smtClean="0">
                <a:solidFill>
                  <a:srgbClr val="FF0000"/>
                </a:solidFill>
              </a:rPr>
              <a:t>компании, и учесть это при составлении аудиторского отчета и для коммуникаций с ЛОКУ.</a:t>
            </a:r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934361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ВЫВОДЫ АУДИТОРА ОТНОСИТЕЛЬНО ПРИНЦИПА НЕПРЕРЫВНОСТИ ДЕЯТЕЛЬНОСТИ</a:t>
            </a:r>
            <a:b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ЗАЯВЛЕНИЯ РУКОВОДСТВА АУДИРУЕМОГО ЛИЦА ОТНОСИТЕЛЬНО ПРИНЦИПА НЕПРЕРЫВНОСТИ</a:t>
            </a:r>
            <a:b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ru-RU" sz="1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867328" cy="5976664"/>
          </a:xfrm>
        </p:spPr>
        <p:txBody>
          <a:bodyPr>
            <a:normAutofit fontScale="92500" lnSpcReduction="10000"/>
          </a:bodyPr>
          <a:lstStyle/>
          <a:p>
            <a:r>
              <a:rPr lang="ru-RU" sz="1200" dirty="0" smtClean="0"/>
              <a:t>В практическом пособии, </a:t>
            </a:r>
            <a:r>
              <a:rPr lang="ru-RU" sz="1200" dirty="0" err="1" smtClean="0"/>
              <a:t>IDW's</a:t>
            </a:r>
            <a:r>
              <a:rPr lang="ru-RU" sz="1200" dirty="0" smtClean="0"/>
              <a:t>( </a:t>
            </a:r>
            <a:r>
              <a:rPr lang="ru-RU" sz="1200" dirty="0" err="1" smtClean="0"/>
              <a:t>guidance</a:t>
            </a:r>
            <a:r>
              <a:rPr lang="ru-RU" sz="1200" dirty="0" smtClean="0"/>
              <a:t>) предлагает ряд примеров тех рисков, которые появились в связи с</a:t>
            </a:r>
          </a:p>
          <a:p>
            <a:r>
              <a:rPr lang="ru-RU" sz="1200" dirty="0" err="1" smtClean="0"/>
              <a:t>коронавирусом</a:t>
            </a:r>
            <a:r>
              <a:rPr lang="ru-RU" sz="1200" dirty="0" smtClean="0"/>
              <a:t>, и которые могут негативно отразиться на способности компании продолжить свою деловую активность</a:t>
            </a:r>
          </a:p>
          <a:p>
            <a:r>
              <a:rPr lang="ru-RU" sz="1200" dirty="0" smtClean="0"/>
              <a:t>и, как следствие, которые должны быть учтены при проведении аудита. Далее в этом документе было предложено</a:t>
            </a:r>
          </a:p>
          <a:p>
            <a:r>
              <a:rPr lang="ru-RU" sz="1200" dirty="0" smtClean="0"/>
              <a:t>ряд примеров по дополнительным аудиторским процедурам, которые следует применить в тех случаях, когда ущерб</a:t>
            </a:r>
          </a:p>
          <a:p>
            <a:r>
              <a:rPr lang="ru-RU" sz="1200" dirty="0" smtClean="0"/>
              <a:t>от пандемии привел к событиям или обстоятельствам, которые могут заронить большое зерно сомнения в том, что</a:t>
            </a:r>
          </a:p>
          <a:p>
            <a:r>
              <a:rPr lang="ru-RU" sz="1200" dirty="0" smtClean="0"/>
              <a:t>компания будет способна действовать по принципу непрерывности своей деятельности.</a:t>
            </a:r>
          </a:p>
          <a:p>
            <a:r>
              <a:rPr lang="ru-RU" sz="1200" dirty="0" smtClean="0"/>
              <a:t>Очень важно отметить, что IDW говорит о том, что аудитору при оценке ситуации с непрерывностью</a:t>
            </a:r>
          </a:p>
          <a:p>
            <a:r>
              <a:rPr lang="ru-RU" sz="1200" dirty="0" smtClean="0"/>
              <a:t>деятельности компании, следует принять к рассмотрению тот факт, насколько данная компания подпадает под</a:t>
            </a:r>
          </a:p>
          <a:p>
            <a:r>
              <a:rPr lang="ru-RU" sz="1200" dirty="0" smtClean="0"/>
              <a:t>критерии предоставления государственной помощи и поддержки, или насколько данная компания намерены за</a:t>
            </a:r>
          </a:p>
          <a:p>
            <a:r>
              <a:rPr lang="ru-RU" sz="1200" dirty="0" smtClean="0"/>
              <a:t>этой помощью обратиться при такой возможности.</a:t>
            </a:r>
          </a:p>
          <a:p>
            <a:r>
              <a:rPr lang="ru-RU" sz="1200" dirty="0" smtClean="0"/>
              <a:t>В документе, опубликованном ICPAC, изложены основные критерии, с помощью которых аудитор сможет оценить</a:t>
            </a:r>
          </a:p>
          <a:p>
            <a:r>
              <a:rPr lang="ru-RU" sz="1200" dirty="0" smtClean="0"/>
              <a:t>состоятельность заявлений руководства компании относительно непрерывности своей деятельности и</a:t>
            </a:r>
          </a:p>
          <a:p>
            <a:r>
              <a:rPr lang="ru-RU" sz="1200" dirty="0" smtClean="0"/>
              <a:t>обоснованность запанированных ими действий в этой связи. В этом документе указывается на то, что аудитору</a:t>
            </a:r>
          </a:p>
          <a:p>
            <a:r>
              <a:rPr lang="ru-RU" sz="1200" dirty="0" smtClean="0"/>
              <a:t>важно актуализировать свои выводы и заключения по поводу непрерывности деятельности на дату подписания</a:t>
            </a:r>
          </a:p>
          <a:p>
            <a:r>
              <a:rPr lang="ru-RU" sz="1200" dirty="0" smtClean="0"/>
              <a:t>аудиторского отчета, и что этот период должен охватывать как минимум двенадцать месяцев от отчетной даты, и</a:t>
            </a:r>
          </a:p>
          <a:p>
            <a:r>
              <a:rPr lang="ru-RU" sz="1200" dirty="0" smtClean="0"/>
              <a:t>чтобы эти выводы и заключения подверглись существенному тестированию на прочность, а точки чувствительности</a:t>
            </a:r>
          </a:p>
          <a:p>
            <a:r>
              <a:rPr lang="ru-RU" sz="1200" dirty="0" smtClean="0"/>
              <a:t>лежали в плоскости «суровый, но адекватный» для того, чтобы аудитор мог сделать эту оценку. Кроме того, в</a:t>
            </a:r>
          </a:p>
          <a:p>
            <a:r>
              <a:rPr lang="ru-RU" sz="1200" dirty="0" smtClean="0"/>
              <a:t>документе отдельно оговаривается необходимость оценить адекватность раскрытия информации и соотнести</a:t>
            </a:r>
          </a:p>
          <a:p>
            <a:r>
              <a:rPr lang="ru-RU" sz="1200" dirty="0" smtClean="0"/>
              <a:t>полноту и правильность предоставленной информации, относительно принципа непрерывности деятельности.</a:t>
            </a:r>
          </a:p>
          <a:p>
            <a:r>
              <a:rPr lang="ru-RU" sz="1200" dirty="0" smtClean="0"/>
              <a:t>Совет по Финансовой отчетности Великобритании (FRC) в своей публикации (</a:t>
            </a:r>
            <a:r>
              <a:rPr lang="ru-RU" sz="1200" dirty="0" err="1" smtClean="0"/>
              <a:t>guidance</a:t>
            </a:r>
            <a:r>
              <a:rPr lang="ru-RU" sz="1200" dirty="0" smtClean="0"/>
              <a:t>) также обращает внимание</a:t>
            </a:r>
          </a:p>
          <a:p>
            <a:r>
              <a:rPr lang="ru-RU" sz="1200" dirty="0" smtClean="0"/>
              <a:t>на вопросы, связанные с непрерывностью деятельности. FRC ожидает, что в связи с текущей ситуацией, работа</a:t>
            </a:r>
          </a:p>
          <a:p>
            <a:r>
              <a:rPr lang="ru-RU" sz="1200" dirty="0" smtClean="0"/>
              <a:t>аудитора станет более масштабной, потребует больше доказательств и будет держать аудитора начеку вплоть</a:t>
            </a:r>
          </a:p>
          <a:p>
            <a:r>
              <a:rPr lang="ru-RU" sz="1200" dirty="0" smtClean="0"/>
              <a:t>до самой даты подписания аудиторского отчета. Таким образом, компания должна быть готова предоставить</a:t>
            </a:r>
          </a:p>
          <a:p>
            <a:r>
              <a:rPr lang="ru-RU" sz="1200" dirty="0" smtClean="0"/>
              <a:t>больший объем доказательств, а аудитору следует добиться четких договоренностей с компанией относительно</a:t>
            </a:r>
          </a:p>
          <a:p>
            <a:r>
              <a:rPr lang="ru-RU" sz="1200" dirty="0" smtClean="0"/>
              <a:t>дополнительного времени для проведения аудиторской проверки.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1698100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Аудитор должен следовать МСА 560 «Ответственность аудитора в вопросах событий после отчетной даты»,</a:t>
            </a:r>
            <a:endParaRPr lang="ru-RU" sz="1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507288" cy="5145435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sz="1200" dirty="0" smtClean="0"/>
              <a:t>Аудитор должен следовать МСА 560 «Ответственность аудитора в вопросах событий после отчетной даты», а</a:t>
            </a:r>
          </a:p>
          <a:p>
            <a:pPr algn="just"/>
            <a:r>
              <a:rPr lang="ru-RU" sz="1200" dirty="0" smtClean="0"/>
              <a:t>также следить за новыми публикациями и материалами по этому вопросу. Ниже мы высветим некоторые</a:t>
            </a:r>
          </a:p>
          <a:p>
            <a:pPr algn="just"/>
            <a:r>
              <a:rPr lang="ru-RU" sz="1200" dirty="0" smtClean="0"/>
              <a:t>моменты из опубликованных материалов.</a:t>
            </a:r>
          </a:p>
          <a:p>
            <a:pPr algn="just"/>
            <a:r>
              <a:rPr lang="ru-RU" sz="1200" dirty="0" smtClean="0"/>
              <a:t>В соответствии с требованиями IAASB, аудиторы должны принять во внимание риски, возникающие в</a:t>
            </a:r>
          </a:p>
          <a:p>
            <a:pPr algn="just"/>
            <a:r>
              <a:rPr lang="ru-RU" sz="1200" dirty="0" smtClean="0"/>
              <a:t>результате переноса сроков предоставления отчетности, что означает удлинение отчетного периода и, как</a:t>
            </a:r>
          </a:p>
          <a:p>
            <a:pPr algn="just"/>
            <a:r>
              <a:rPr lang="ru-RU" sz="1200" dirty="0" smtClean="0"/>
              <a:t>следствие, риски, связанные с событиями, которые могут произойти между датой составления финансовой</a:t>
            </a:r>
          </a:p>
          <a:p>
            <a:pPr algn="just"/>
            <a:r>
              <a:rPr lang="ru-RU" sz="1200" dirty="0" smtClean="0"/>
              <a:t>отчетности и датой выпуска аудиторского отчета. Аудиторы должны внимательно следить за выявлением значимых</a:t>
            </a:r>
          </a:p>
          <a:p>
            <a:pPr algn="just"/>
            <a:r>
              <a:rPr lang="ru-RU" sz="1200" dirty="0" smtClean="0"/>
              <a:t>событий, которые происходят после отчетной даты, что обусловлено </a:t>
            </a:r>
            <a:r>
              <a:rPr lang="ru-RU" sz="1200" dirty="0" err="1" smtClean="0"/>
              <a:t>коронавирусом</a:t>
            </a:r>
            <a:r>
              <a:rPr lang="ru-RU" sz="1200" dirty="0" smtClean="0"/>
              <a:t>, и делать выводы относительно</a:t>
            </a:r>
          </a:p>
          <a:p>
            <a:pPr algn="just"/>
            <a:r>
              <a:rPr lang="ru-RU" sz="1200" dirty="0" smtClean="0"/>
              <a:t>их надлежащего выявления и раскрытия в финансовой отчетности в соответствии с принятыми учетными</a:t>
            </a:r>
          </a:p>
          <a:p>
            <a:pPr algn="just"/>
            <a:r>
              <a:rPr lang="ru-RU" sz="1200" dirty="0" smtClean="0"/>
              <a:t>принципами.</a:t>
            </a:r>
          </a:p>
          <a:p>
            <a:pPr algn="just"/>
            <a:r>
              <a:rPr lang="ru-RU" sz="1200" dirty="0" smtClean="0"/>
              <a:t>CEAOB заявляет, что аудиторы должны оценить насколько раскрытие информации, предоставленное в отчетности</a:t>
            </a:r>
          </a:p>
          <a:p>
            <a:pPr algn="just"/>
            <a:r>
              <a:rPr lang="ru-RU" sz="1200" dirty="0" smtClean="0"/>
              <a:t>субъекта, отражает воздействие </a:t>
            </a:r>
            <a:r>
              <a:rPr lang="ru-RU" sz="1200" dirty="0" err="1" smtClean="0"/>
              <a:t>коронавирусной</a:t>
            </a:r>
            <a:r>
              <a:rPr lang="ru-RU" sz="1200" dirty="0" smtClean="0"/>
              <a:t> ситуации на его деятельность, его финансовое положение и</a:t>
            </a:r>
          </a:p>
          <a:p>
            <a:pPr algn="just"/>
            <a:r>
              <a:rPr lang="ru-RU" sz="1200" dirty="0" smtClean="0"/>
              <a:t>будущую экономическую деятельность и соответствует ли применяемым принципам составления финансовой</a:t>
            </a:r>
          </a:p>
          <a:p>
            <a:pPr algn="just"/>
            <a:r>
              <a:rPr lang="ru-RU" sz="1200" dirty="0" smtClean="0"/>
              <a:t>отчетности. Кроме того, в практическом пособии аудиторам рекомендуется предусмотреть составление раздела</a:t>
            </a:r>
          </a:p>
          <a:p>
            <a:pPr algn="just"/>
            <a:r>
              <a:rPr lang="ru-RU" sz="1200" dirty="0" smtClean="0"/>
              <a:t>«Важные обстоятельства» для отражения событий, наступивших после отчетной даты.</a:t>
            </a:r>
          </a:p>
          <a:p>
            <a:pPr algn="just"/>
            <a:r>
              <a:rPr lang="ru-RU" sz="1200" dirty="0" smtClean="0"/>
              <a:t>Исходя из других публикаций, сделанных «Бельгийским Институтом Зарегистрированных Аудиторов» (</a:t>
            </a:r>
            <a:r>
              <a:rPr lang="ru-RU" sz="1200" dirty="0" err="1" smtClean="0"/>
              <a:t>the</a:t>
            </a:r>
            <a:r>
              <a:rPr lang="ru-RU" sz="1200" dirty="0" smtClean="0"/>
              <a:t> </a:t>
            </a:r>
            <a:r>
              <a:rPr lang="ru-RU" sz="1200" dirty="0" err="1" smtClean="0"/>
              <a:t>Belgian</a:t>
            </a:r>
            <a:endParaRPr lang="ru-RU" sz="1200" dirty="0" smtClean="0"/>
          </a:p>
          <a:p>
            <a:pPr algn="just"/>
            <a:r>
              <a:rPr lang="ru-RU" sz="1200" dirty="0" err="1" smtClean="0"/>
              <a:t>Institute</a:t>
            </a:r>
            <a:r>
              <a:rPr lang="ru-RU" sz="1200" dirty="0" smtClean="0"/>
              <a:t> </a:t>
            </a:r>
            <a:r>
              <a:rPr lang="ru-RU" sz="1200" dirty="0" err="1" smtClean="0"/>
              <a:t>of</a:t>
            </a:r>
            <a:r>
              <a:rPr lang="ru-RU" sz="1200" dirty="0" smtClean="0"/>
              <a:t> </a:t>
            </a:r>
            <a:r>
              <a:rPr lang="ru-RU" sz="1200" dirty="0" err="1" smtClean="0"/>
              <a:t>Registered</a:t>
            </a:r>
            <a:r>
              <a:rPr lang="ru-RU" sz="1200" dirty="0" smtClean="0"/>
              <a:t> </a:t>
            </a:r>
            <a:r>
              <a:rPr lang="ru-RU" sz="1200" dirty="0" err="1" smtClean="0"/>
              <a:t>Auditors</a:t>
            </a:r>
            <a:r>
              <a:rPr lang="ru-RU" sz="1200" dirty="0" smtClean="0"/>
              <a:t> (IBR/IRE)), «Норвежским Институтом Публичных Бухгалтеров» (</a:t>
            </a:r>
            <a:r>
              <a:rPr lang="ru-RU" sz="1200" dirty="0" err="1" smtClean="0"/>
              <a:t>Norwegian</a:t>
            </a:r>
            <a:r>
              <a:rPr lang="ru-RU" sz="1200" dirty="0" smtClean="0"/>
              <a:t> </a:t>
            </a:r>
            <a:r>
              <a:rPr lang="ru-RU" sz="1200" dirty="0" err="1" smtClean="0"/>
              <a:t>Institute</a:t>
            </a:r>
            <a:r>
              <a:rPr lang="ru-RU" sz="1200" dirty="0" smtClean="0"/>
              <a:t> </a:t>
            </a:r>
            <a:r>
              <a:rPr lang="ru-RU" sz="1200" dirty="0" err="1" smtClean="0"/>
              <a:t>of</a:t>
            </a:r>
            <a:endParaRPr lang="ru-RU" sz="1200" dirty="0" smtClean="0"/>
          </a:p>
          <a:p>
            <a:pPr algn="just"/>
            <a:r>
              <a:rPr lang="ru-RU" sz="1200" dirty="0" err="1" smtClean="0"/>
              <a:t>Public</a:t>
            </a:r>
            <a:r>
              <a:rPr lang="ru-RU" sz="1200" dirty="0" smtClean="0"/>
              <a:t> </a:t>
            </a:r>
            <a:r>
              <a:rPr lang="ru-RU" sz="1200" dirty="0" err="1" smtClean="0"/>
              <a:t>Accountants</a:t>
            </a:r>
            <a:r>
              <a:rPr lang="ru-RU" sz="1200" dirty="0" smtClean="0"/>
              <a:t> (</a:t>
            </a:r>
            <a:r>
              <a:rPr lang="ru-RU" sz="1200" dirty="0" err="1" smtClean="0"/>
              <a:t>DnR</a:t>
            </a:r>
            <a:r>
              <a:rPr lang="ru-RU" sz="1200" dirty="0" smtClean="0"/>
              <a:t>)) и «Национальным Советом Профессиональных Сертифицированных Бухгалтеров Италии»</a:t>
            </a:r>
          </a:p>
          <a:p>
            <a:pPr algn="just"/>
            <a:r>
              <a:rPr lang="ru-RU" sz="1200" dirty="0" smtClean="0"/>
              <a:t>(</a:t>
            </a:r>
            <a:r>
              <a:rPr lang="ru-RU" sz="1200" dirty="0" err="1" smtClean="0"/>
              <a:t>National</a:t>
            </a:r>
            <a:r>
              <a:rPr lang="ru-RU" sz="1200" dirty="0" smtClean="0"/>
              <a:t> </a:t>
            </a:r>
            <a:r>
              <a:rPr lang="ru-RU" sz="1200" dirty="0" err="1" smtClean="0"/>
              <a:t>Board</a:t>
            </a:r>
            <a:r>
              <a:rPr lang="ru-RU" sz="1200" dirty="0" smtClean="0"/>
              <a:t> </a:t>
            </a:r>
            <a:r>
              <a:rPr lang="ru-RU" sz="1200" dirty="0" err="1" smtClean="0"/>
              <a:t>of</a:t>
            </a:r>
            <a:r>
              <a:rPr lang="ru-RU" sz="1200" dirty="0" smtClean="0"/>
              <a:t> </a:t>
            </a:r>
            <a:r>
              <a:rPr lang="ru-RU" sz="1200" dirty="0" err="1" smtClean="0"/>
              <a:t>Professional</a:t>
            </a:r>
            <a:r>
              <a:rPr lang="ru-RU" sz="1200" dirty="0" smtClean="0"/>
              <a:t> </a:t>
            </a:r>
            <a:r>
              <a:rPr lang="ru-RU" sz="1200" dirty="0" err="1" smtClean="0"/>
              <a:t>Chartered</a:t>
            </a:r>
            <a:r>
              <a:rPr lang="ru-RU" sz="1200" dirty="0" smtClean="0"/>
              <a:t> </a:t>
            </a:r>
            <a:r>
              <a:rPr lang="ru-RU" sz="1200" dirty="0" err="1" smtClean="0"/>
              <a:t>Accountants</a:t>
            </a:r>
            <a:r>
              <a:rPr lang="ru-RU" sz="1200" dirty="0" smtClean="0"/>
              <a:t> </a:t>
            </a:r>
            <a:r>
              <a:rPr lang="ru-RU" sz="1200" dirty="0" err="1" smtClean="0"/>
              <a:t>in</a:t>
            </a:r>
            <a:r>
              <a:rPr lang="ru-RU" sz="1200" dirty="0" smtClean="0"/>
              <a:t> </a:t>
            </a:r>
            <a:r>
              <a:rPr lang="ru-RU" sz="1200" dirty="0" err="1" smtClean="0"/>
              <a:t>Italy</a:t>
            </a:r>
            <a:r>
              <a:rPr lang="ru-RU" sz="1200" dirty="0" smtClean="0"/>
              <a:t> (CNDCEC)), относят </a:t>
            </a:r>
            <a:r>
              <a:rPr lang="ru-RU" sz="1200" dirty="0" err="1" smtClean="0"/>
              <a:t>коронавирусные</a:t>
            </a:r>
            <a:r>
              <a:rPr lang="ru-RU" sz="1200" dirty="0" smtClean="0"/>
              <a:t> события к</a:t>
            </a:r>
          </a:p>
          <a:p>
            <a:pPr algn="just"/>
            <a:r>
              <a:rPr lang="ru-RU" sz="1200" dirty="0" err="1" smtClean="0"/>
              <a:t>некорректирующим</a:t>
            </a:r>
            <a:r>
              <a:rPr lang="ru-RU" sz="1200" dirty="0" smtClean="0"/>
              <a:t> событиям, произошедшим после отчетной даты, которые должны быть отражены в раскрытии к</a:t>
            </a:r>
          </a:p>
          <a:p>
            <a:pPr algn="just"/>
            <a:r>
              <a:rPr lang="ru-RU" sz="1200" dirty="0" smtClean="0"/>
              <a:t>примечаниям в финансовой отчетности за 2019 отчетный год и соответствующей аудиторской проверке. Однако, они</a:t>
            </a:r>
          </a:p>
          <a:p>
            <a:pPr algn="just"/>
            <a:r>
              <a:rPr lang="ru-RU" sz="1200" dirty="0" smtClean="0"/>
              <a:t>это не связывают с соблюдением принципа непрерывности деятельности, как мы говорили выше по тексту. Важно</a:t>
            </a:r>
          </a:p>
          <a:p>
            <a:pPr algn="just"/>
            <a:r>
              <a:rPr lang="ru-RU" sz="1200" dirty="0" smtClean="0"/>
              <a:t>отметить, что «Совет по надзору за соблюдением бухгалтерских и аудиторских стандартов Греции» (</a:t>
            </a:r>
            <a:r>
              <a:rPr lang="ru-RU" sz="1200" dirty="0" err="1" smtClean="0"/>
              <a:t>the</a:t>
            </a:r>
            <a:r>
              <a:rPr lang="ru-RU" sz="1200" dirty="0" smtClean="0"/>
              <a:t> </a:t>
            </a:r>
            <a:r>
              <a:rPr lang="ru-RU" sz="1200" dirty="0" err="1" smtClean="0"/>
              <a:t>Hellenic</a:t>
            </a:r>
            <a:endParaRPr lang="ru-RU" sz="1200" dirty="0" smtClean="0"/>
          </a:p>
          <a:p>
            <a:pPr algn="just"/>
            <a:r>
              <a:rPr lang="ru-RU" sz="1200" dirty="0" err="1" smtClean="0"/>
              <a:t>Accounting</a:t>
            </a:r>
            <a:r>
              <a:rPr lang="ru-RU" sz="1200" dirty="0" smtClean="0"/>
              <a:t> </a:t>
            </a:r>
            <a:r>
              <a:rPr lang="ru-RU" sz="1200" dirty="0" err="1" smtClean="0"/>
              <a:t>and</a:t>
            </a:r>
            <a:r>
              <a:rPr lang="ru-RU" sz="1200" dirty="0" smtClean="0"/>
              <a:t> </a:t>
            </a:r>
            <a:r>
              <a:rPr lang="ru-RU" sz="1200" dirty="0" err="1" smtClean="0"/>
              <a:t>Auditing</a:t>
            </a:r>
            <a:r>
              <a:rPr lang="ru-RU" sz="1200" dirty="0" smtClean="0"/>
              <a:t> </a:t>
            </a:r>
            <a:r>
              <a:rPr lang="ru-RU" sz="1200" dirty="0" err="1" smtClean="0"/>
              <a:t>Standards</a:t>
            </a:r>
            <a:r>
              <a:rPr lang="ru-RU" sz="1200" dirty="0" smtClean="0"/>
              <a:t> </a:t>
            </a:r>
            <a:r>
              <a:rPr lang="ru-RU" sz="1200" dirty="0" err="1" smtClean="0"/>
              <a:t>Oversight</a:t>
            </a:r>
            <a:r>
              <a:rPr lang="ru-RU" sz="1200" dirty="0" smtClean="0"/>
              <a:t> </a:t>
            </a:r>
            <a:r>
              <a:rPr lang="ru-RU" sz="1200" dirty="0" err="1" smtClean="0"/>
              <a:t>Board</a:t>
            </a:r>
            <a:r>
              <a:rPr lang="ru-RU" sz="1200" dirty="0" smtClean="0"/>
              <a:t> (HAASOB)) выделяет, что события, произошедшие после даты</a:t>
            </a:r>
          </a:p>
          <a:p>
            <a:pPr algn="just"/>
            <a:r>
              <a:rPr lang="ru-RU" sz="1200" dirty="0" smtClean="0"/>
              <a:t>составления финансовой отчетности, могут служить дополнительной и важной информацией относительно</a:t>
            </a:r>
          </a:p>
          <a:p>
            <a:pPr algn="just"/>
            <a:r>
              <a:rPr lang="ru-RU" sz="1200" dirty="0" smtClean="0"/>
              <a:t>неопределенностей, существовавших на ту дату.</a:t>
            </a:r>
          </a:p>
        </p:txBody>
      </p:sp>
    </p:spTree>
    <p:extLst>
      <p:ext uri="{BB962C8B-B14F-4D97-AF65-F5344CB8AC3E}">
        <p14:creationId xmlns:p14="http://schemas.microsoft.com/office/powerpoint/2010/main" val="13881142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АУДИТОРСКОЕ ЗАКЛЮЧЕНИЕ</a:t>
            </a:r>
            <a:b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ru-RU" sz="1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736"/>
            <a:ext cx="9468544" cy="5073427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200" dirty="0" smtClean="0"/>
              <a:t>В целом не появилось новых изменений в тех обстоятельствах, при которых должно модифицироваться аудиторское заключение, что уже предусмотрено МСА серии 700. </a:t>
            </a:r>
          </a:p>
          <a:p>
            <a:pPr algn="just"/>
            <a:r>
              <a:rPr lang="ru-RU" sz="1200" dirty="0" smtClean="0"/>
              <a:t>В опубликованных материалах дается лишь</a:t>
            </a:r>
          </a:p>
          <a:p>
            <a:pPr algn="just"/>
            <a:r>
              <a:rPr lang="ru-RU" sz="1200" dirty="0" smtClean="0"/>
              <a:t>дополнительное направление и указатель на различные вопросы и критерии, как описано в тексте публикации.</a:t>
            </a:r>
          </a:p>
          <a:p>
            <a:pPr algn="just"/>
            <a:r>
              <a:rPr lang="ru-RU" sz="1200" dirty="0" smtClean="0"/>
              <a:t>Раскрытие информации, сделанное надлежащим образом, в финансовой отчетности, должно быть учтено аудитором</a:t>
            </a:r>
          </a:p>
          <a:p>
            <a:pPr algn="just"/>
            <a:r>
              <a:rPr lang="ru-RU" sz="1200" dirty="0" smtClean="0"/>
              <a:t>при составлении заключения. Чем больше прозрачности предоставит компания в отношении негативного влияния</a:t>
            </a:r>
          </a:p>
          <a:p>
            <a:pPr algn="just"/>
            <a:r>
              <a:rPr lang="ru-RU" sz="1200" dirty="0" err="1" smtClean="0"/>
              <a:t>коронавируса</a:t>
            </a:r>
            <a:r>
              <a:rPr lang="ru-RU" sz="1200" dirty="0" smtClean="0"/>
              <a:t>, тем меньше придется аудитору модифицировать свое аудиторское заключение.</a:t>
            </a:r>
          </a:p>
          <a:p>
            <a:pPr algn="just"/>
            <a:r>
              <a:rPr lang="ru-RU" sz="1200" dirty="0" smtClean="0"/>
              <a:t>CEAOB утверждает, что аудиторам рекомендуется отложить составление своего аудиторского заключения там, где это</a:t>
            </a:r>
          </a:p>
          <a:p>
            <a:pPr algn="just"/>
            <a:r>
              <a:rPr lang="ru-RU" sz="1200" dirty="0" smtClean="0"/>
              <a:t>будет возможно. Иначе, им будет рекомендовано модифицировать свое заключение, если у них не получится собрать</a:t>
            </a:r>
          </a:p>
          <a:p>
            <a:pPr algn="just"/>
            <a:r>
              <a:rPr lang="ru-RU" sz="1200" dirty="0" smtClean="0"/>
              <a:t>достаточный объем надлежащих аудиторских доказательств. CEAOB также напоминает, что аудиторы могут</a:t>
            </a:r>
          </a:p>
          <a:p>
            <a:pPr algn="just"/>
            <a:r>
              <a:rPr lang="ru-RU" sz="1200" dirty="0" smtClean="0"/>
              <a:t>предъявлять другие требования по составлению отчетности к соответствующим органам в соответствии с европейским</a:t>
            </a:r>
          </a:p>
          <a:p>
            <a:pPr algn="just"/>
            <a:r>
              <a:rPr lang="ru-RU" sz="1200" dirty="0" smtClean="0"/>
              <a:t>и местным законодательством.</a:t>
            </a:r>
          </a:p>
          <a:p>
            <a:pPr algn="just"/>
            <a:r>
              <a:rPr lang="ru-RU" sz="1200" dirty="0" smtClean="0"/>
              <a:t>FRC опубликовал материал (</a:t>
            </a:r>
            <a:r>
              <a:rPr lang="ru-RU" sz="1200" dirty="0" err="1" smtClean="0"/>
              <a:t>guidance</a:t>
            </a:r>
            <a:r>
              <a:rPr lang="ru-RU" sz="1200" dirty="0" smtClean="0"/>
              <a:t>) по модифицированному аудиторскому заключению и рабочей документации,</a:t>
            </a:r>
          </a:p>
          <a:p>
            <a:pPr algn="just"/>
            <a:r>
              <a:rPr lang="ru-RU" sz="1200" dirty="0" smtClean="0"/>
              <a:t>обращая внимание на возможность, что текущие обстоятельства могут заставить аудитора предоставить</a:t>
            </a:r>
          </a:p>
          <a:p>
            <a:pPr algn="just"/>
            <a:r>
              <a:rPr lang="ru-RU" sz="1200" dirty="0" smtClean="0"/>
              <a:t>аудиторское заключение с оговорками.</a:t>
            </a:r>
          </a:p>
          <a:p>
            <a:pPr algn="just"/>
            <a:r>
              <a:rPr lang="ru-RU" sz="1200" dirty="0" smtClean="0"/>
              <a:t>В своем материале, опубликованном для членов Института Сертифицированных Аудиторов Франции (CNCC), СNCC</a:t>
            </a:r>
          </a:p>
          <a:p>
            <a:pPr algn="just"/>
            <a:r>
              <a:rPr lang="ru-RU" sz="1200" dirty="0" smtClean="0"/>
              <a:t>рекомендуют дополнить аудиторское заключение еще одним соответствующим параграфом. В нем предлагается</a:t>
            </a:r>
          </a:p>
          <a:p>
            <a:pPr algn="just"/>
            <a:r>
              <a:rPr lang="ru-RU" sz="1200" dirty="0" smtClean="0"/>
              <a:t>сообщить о факте утверждения финансовой отчетности, на основании имеющейся информации на дату ее</a:t>
            </a:r>
          </a:p>
          <a:p>
            <a:pPr algn="just"/>
            <a:r>
              <a:rPr lang="ru-RU" sz="1200" dirty="0" smtClean="0"/>
              <a:t>утверждения и в контексте развития событий, вызванных </a:t>
            </a:r>
            <a:r>
              <a:rPr lang="ru-RU" sz="1200" dirty="0" err="1" smtClean="0"/>
              <a:t>коронавирусным</a:t>
            </a:r>
            <a:r>
              <a:rPr lang="ru-RU" sz="1200" dirty="0" smtClean="0"/>
              <a:t> кризисом.</a:t>
            </a:r>
          </a:p>
          <a:p>
            <a:pPr algn="just"/>
            <a:endParaRPr lang="ru-RU" sz="1200" dirty="0" smtClean="0"/>
          </a:p>
          <a:p>
            <a:pPr algn="just"/>
            <a:r>
              <a:rPr lang="ru-RU" sz="1200" dirty="0" smtClean="0"/>
              <a:t>В соответствии с публикацией </a:t>
            </a:r>
            <a:r>
              <a:rPr lang="ru-RU" sz="1200" dirty="0" err="1" smtClean="0"/>
              <a:t>IDW's</a:t>
            </a:r>
            <a:r>
              <a:rPr lang="ru-RU" sz="1200" dirty="0" smtClean="0"/>
              <a:t> (</a:t>
            </a:r>
            <a:r>
              <a:rPr lang="ru-RU" sz="1200" dirty="0" err="1" smtClean="0"/>
              <a:t>guidance</a:t>
            </a:r>
            <a:r>
              <a:rPr lang="ru-RU" sz="1200" dirty="0" smtClean="0"/>
              <a:t> ), оговорки могут появиться в аудиторском заключении в</a:t>
            </a:r>
          </a:p>
        </p:txBody>
      </p:sp>
    </p:spTree>
    <p:extLst>
      <p:ext uri="{BB962C8B-B14F-4D97-AF65-F5344CB8AC3E}">
        <p14:creationId xmlns:p14="http://schemas.microsoft.com/office/powerpoint/2010/main" val="5800208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АУДИТОРСКОЕ ЗАКЛЮЧЕНИЕ</a:t>
            </a:r>
            <a:b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736"/>
            <a:ext cx="9756576" cy="5472608"/>
          </a:xfrm>
        </p:spPr>
        <p:txBody>
          <a:bodyPr>
            <a:noAutofit/>
          </a:bodyPr>
          <a:lstStyle/>
          <a:p>
            <a:r>
              <a:rPr lang="ru-RU" sz="1400" dirty="0" smtClean="0"/>
              <a:t>результате ограничения масштаба проверки, если сертифицированный аудитор не имел возможности</a:t>
            </a:r>
          </a:p>
          <a:p>
            <a:r>
              <a:rPr lang="ru-RU" sz="1400" dirty="0" smtClean="0"/>
              <a:t>получить достаточный объем надлежащих аудиторских доказательств.</a:t>
            </a:r>
          </a:p>
          <a:p>
            <a:r>
              <a:rPr lang="ru-RU" sz="1400" dirty="0" smtClean="0"/>
              <a:t>ICPAC и </a:t>
            </a:r>
            <a:r>
              <a:rPr lang="ru-RU" sz="1400" dirty="0" err="1" smtClean="0"/>
              <a:t>Люксембрский</a:t>
            </a:r>
            <a:r>
              <a:rPr lang="ru-RU" sz="1400" dirty="0" smtClean="0"/>
              <a:t> Институт Зарегистрированных Аудиторов (</a:t>
            </a:r>
            <a:r>
              <a:rPr lang="ru-RU" sz="1400" dirty="0" err="1" smtClean="0"/>
              <a:t>Luxembourgish</a:t>
            </a:r>
            <a:r>
              <a:rPr lang="ru-RU" sz="1400" dirty="0" smtClean="0"/>
              <a:t> </a:t>
            </a:r>
            <a:r>
              <a:rPr lang="ru-RU" sz="1400" dirty="0" err="1" smtClean="0"/>
              <a:t>Institute</a:t>
            </a:r>
            <a:r>
              <a:rPr lang="ru-RU" sz="1400" dirty="0" smtClean="0"/>
              <a:t> </a:t>
            </a:r>
            <a:r>
              <a:rPr lang="ru-RU" sz="1400" dirty="0" err="1" smtClean="0"/>
              <a:t>of</a:t>
            </a:r>
            <a:r>
              <a:rPr lang="ru-RU" sz="1400" dirty="0" smtClean="0"/>
              <a:t> </a:t>
            </a:r>
            <a:r>
              <a:rPr lang="ru-RU" sz="1400" dirty="0" err="1" smtClean="0"/>
              <a:t>Registered</a:t>
            </a:r>
            <a:r>
              <a:rPr lang="ru-RU" sz="1400" dirty="0" smtClean="0"/>
              <a:t> </a:t>
            </a:r>
            <a:r>
              <a:rPr lang="ru-RU" sz="1400" dirty="0" err="1" smtClean="0"/>
              <a:t>Auditors</a:t>
            </a:r>
            <a:r>
              <a:rPr lang="ru-RU" sz="1400" dirty="0" smtClean="0"/>
              <a:t> {IRE))</a:t>
            </a:r>
          </a:p>
          <a:p>
            <a:r>
              <a:rPr lang="ru-RU" sz="1400" dirty="0" smtClean="0"/>
              <a:t>заявляют, что аудитор имеет право выпустить аудиторское заключение с оговорками, если понимает, что</a:t>
            </a:r>
          </a:p>
          <a:p>
            <a:r>
              <a:rPr lang="ru-RU" sz="1400" dirty="0" smtClean="0"/>
              <a:t>руководство компании не желает делать раскрытия о существовании большой неопределенности, что может посеять сомнение относительно способности компании продолжать свою деловую активность в соответствии с принципом непрерывности деятельности.</a:t>
            </a:r>
          </a:p>
          <a:p>
            <a:r>
              <a:rPr lang="ru-RU" sz="1400" dirty="0" smtClean="0"/>
              <a:t>Кроме того, в публикации ICPAC говорится о том, аудитор может как выпустить квалифицированное заключение,</a:t>
            </a:r>
          </a:p>
          <a:p>
            <a:r>
              <a:rPr lang="ru-RU" sz="1400" dirty="0" smtClean="0"/>
              <a:t>например, в ситуации, если отдельный балансовый отчет нельзя </a:t>
            </a:r>
            <a:r>
              <a:rPr lang="ru-RU" sz="1400" dirty="0" err="1" smtClean="0"/>
              <a:t>проаудировать</a:t>
            </a:r>
            <a:r>
              <a:rPr lang="ru-RU" sz="1400" dirty="0" smtClean="0"/>
              <a:t> даже после того, как были</a:t>
            </a:r>
          </a:p>
          <a:p>
            <a:r>
              <a:rPr lang="ru-RU" sz="1400" dirty="0" smtClean="0"/>
              <a:t>предприняты альтернативные действия, так и выпустить отказ от ответственности, если он понимает, что этот вопрос пронизывает все статьи балансового отчета.</a:t>
            </a:r>
          </a:p>
          <a:p>
            <a:r>
              <a:rPr lang="ru-RU" sz="1400" dirty="0" smtClean="0"/>
              <a:t>Бельгийский </a:t>
            </a:r>
            <a:r>
              <a:rPr lang="ru-RU" sz="1400" dirty="0" err="1" smtClean="0"/>
              <a:t>Belgian</a:t>
            </a:r>
            <a:r>
              <a:rPr lang="ru-RU" sz="1400" dirty="0" smtClean="0"/>
              <a:t> IBR/IRE предлагает аудиторам предоставлять больше разъяснений о том, как ситуация с</a:t>
            </a:r>
          </a:p>
          <a:p>
            <a:r>
              <a:rPr lang="ru-RU" sz="1400" dirty="0" err="1" smtClean="0"/>
              <a:t>коронавирусом</a:t>
            </a:r>
            <a:r>
              <a:rPr lang="ru-RU" sz="1400" dirty="0" smtClean="0"/>
              <a:t> повлияла на общую стратегию проведения аудита. Это можно сделать в разделе «Важные</a:t>
            </a:r>
          </a:p>
          <a:p>
            <a:r>
              <a:rPr lang="ru-RU" sz="1400" dirty="0" smtClean="0"/>
              <a:t>обстоятельства» и дать пользователям полный и развернутый контекст происходящего. Однако, аудиторам лучше</a:t>
            </a:r>
          </a:p>
          <a:p>
            <a:r>
              <a:rPr lang="ru-RU" sz="1400" dirty="0" smtClean="0"/>
              <a:t>воздержаться от шаблонных отписок, а постараться подобрать сова, наиболее точно описывающие сложившуюся</a:t>
            </a:r>
          </a:p>
          <a:p>
            <a:r>
              <a:rPr lang="ru-RU" sz="1400" dirty="0" smtClean="0"/>
              <a:t>ситуацию.</a:t>
            </a:r>
          </a:p>
          <a:p>
            <a:r>
              <a:rPr lang="ru-RU" sz="1400" dirty="0" smtClean="0"/>
              <a:t>Совет по международным стандартам аудита и заданий (IAASB) в настоящее время работает над новой статьей из</a:t>
            </a:r>
          </a:p>
          <a:p>
            <a:r>
              <a:rPr lang="ru-RU" sz="1400" dirty="0" smtClean="0"/>
              <a:t>серии публикаций вниманию практикующих аудиторов, в котором аудиторам будет предложено дополнительно</a:t>
            </a:r>
          </a:p>
          <a:p>
            <a:r>
              <a:rPr lang="ru-RU" sz="1400" dirty="0" smtClean="0"/>
              <a:t>разъяснение и помощь в составлении рабочих документов с учетом текущей меняющейся ситуации, вязанной с</a:t>
            </a:r>
          </a:p>
          <a:p>
            <a:r>
              <a:rPr lang="ru-RU" sz="1400" dirty="0" smtClean="0"/>
              <a:t>пандемией.</a:t>
            </a:r>
          </a:p>
        </p:txBody>
      </p:sp>
    </p:spTree>
    <p:extLst>
      <p:ext uri="{BB962C8B-B14F-4D97-AF65-F5344CB8AC3E}">
        <p14:creationId xmlns:p14="http://schemas.microsoft.com/office/powerpoint/2010/main" val="2824250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rgbClr val="00B0F0"/>
                </a:solidFill>
              </a:rPr>
              <a:t>РАЗДЕЛ «ВАЖНЫЕ ОБСТОЯТЕЛЬСТВА»</a:t>
            </a:r>
            <a:br>
              <a:rPr lang="ru-RU" sz="1600" dirty="0" smtClean="0">
                <a:solidFill>
                  <a:srgbClr val="00B0F0"/>
                </a:solidFill>
              </a:rPr>
            </a:br>
            <a:endParaRPr lang="ru-RU" sz="1600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507288" cy="5904656"/>
          </a:xfrm>
        </p:spPr>
        <p:txBody>
          <a:bodyPr>
            <a:noAutofit/>
          </a:bodyPr>
          <a:lstStyle/>
          <a:p>
            <a:r>
              <a:rPr lang="ru-RU" sz="1400" dirty="0" smtClean="0"/>
              <a:t>Раздел «Важные обстоятельства» создан для того, чтобы в тех случаях, когда по субъективному мнению аудитора,</a:t>
            </a:r>
          </a:p>
          <a:p>
            <a:r>
              <a:rPr lang="ru-RU" sz="1400" dirty="0" smtClean="0"/>
              <a:t>важно указать информацию, которая является основополагающей для понимания пользователей финансовой отчетности. Излагаемый там вопрос должен быть надлежащим образом представлен или раскрыт в финансовой отчетности. </a:t>
            </a:r>
          </a:p>
          <a:p>
            <a:r>
              <a:rPr lang="ru-RU" sz="1400" dirty="0" smtClean="0"/>
              <a:t>В МСА 706 описаны требования и практические материалы в отношении раздела «Важные обстоятельства».</a:t>
            </a:r>
          </a:p>
          <a:p>
            <a:r>
              <a:rPr lang="ru-RU" sz="1400" dirty="0" smtClean="0"/>
              <a:t>Кроме того, в тех ситуациях, когда существует большая неопределенность, касающаяся принципа непрерывности деятельности, в МСА 570 предусмотрено наличие отдельного раздела в аудиторском отчете, в названии которого должна быть ссылка на неопределенность.</a:t>
            </a:r>
          </a:p>
          <a:p>
            <a:r>
              <a:rPr lang="ru-RU" sz="1400" dirty="0" smtClean="0"/>
              <a:t>Создание раздела «Важные обстоятельства как опциональная возможность описать ситуацию, которая возникла в результате чрезвычайной ситуации и которая характеризуется существенным размером финансовой проблемы или большой степенью неопределенности, и вся эта информация надлежащим образом описывается в раскрытии к финансовой отчетности.</a:t>
            </a:r>
          </a:p>
          <a:p>
            <a:r>
              <a:rPr lang="ru-RU" sz="1400" dirty="0" smtClean="0"/>
              <a:t>Раздел «Важные обстоятельства» должен четко и ясно делать ссылку на раскрытие информации, разъясняя </a:t>
            </a:r>
            <a:r>
              <a:rPr lang="ru-RU" sz="1400" dirty="0" err="1" smtClean="0"/>
              <a:t>проблемуили</a:t>
            </a:r>
            <a:r>
              <a:rPr lang="ru-RU" sz="1400" dirty="0" smtClean="0"/>
              <a:t> неопределенность.</a:t>
            </a:r>
          </a:p>
          <a:p>
            <a:r>
              <a:rPr lang="ru-RU" sz="1400" dirty="0" smtClean="0"/>
              <a:t>В публикации IDW речь идет о высоком уровне неопределенности в расчетных значениях и соблюдении принципа непрерывности деятельности. Если эти обстоятельства надлежащим образом представлены в финансовой отчетности и отчете руководства </a:t>
            </a:r>
            <a:r>
              <a:rPr lang="ru-RU" sz="1400" dirty="0" err="1" smtClean="0"/>
              <a:t>аудируемого</a:t>
            </a:r>
            <a:r>
              <a:rPr lang="ru-RU" sz="1400" dirty="0" smtClean="0"/>
              <a:t> лица, то стоит обратить внимание на эти положения в рабочей документации аудитора в отдельном разделе с соответствующим названием. </a:t>
            </a:r>
          </a:p>
          <a:p>
            <a:r>
              <a:rPr lang="ru-RU" sz="1400" dirty="0" smtClean="0"/>
              <a:t>примеры того, где и как будет уместно создавать раздел «Важные обстоятельства», в случаях: с финансированием вопросов ликвидности, производственной компании, которая была</a:t>
            </a:r>
          </a:p>
          <a:p>
            <a:r>
              <a:rPr lang="ru-RU" sz="1400" dirty="0" smtClean="0"/>
              <a:t>вынуждена остановить свое производство и торговыми компаниями, которые были вынуждены закрыть </a:t>
            </a:r>
            <a:r>
              <a:rPr lang="ru-RU" sz="1400" dirty="0" err="1" smtClean="0"/>
              <a:t>своиторговые</a:t>
            </a:r>
            <a:r>
              <a:rPr lang="ru-RU" sz="1400" dirty="0" smtClean="0"/>
              <a:t> площади на неопределенный период.</a:t>
            </a:r>
          </a:p>
        </p:txBody>
      </p:sp>
    </p:spTree>
    <p:extLst>
      <p:ext uri="{BB962C8B-B14F-4D97-AF65-F5344CB8AC3E}">
        <p14:creationId xmlns:p14="http://schemas.microsoft.com/office/powerpoint/2010/main" val="1058417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КЛЮЧЕВЫЕ ВОПРОСЫ АУДИТА (ДЛЯ ПУБЛИЧНЫХ КОМПАНИЙ)</a:t>
            </a:r>
            <a:b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ru-RU" sz="1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своей предыдущей публикации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publication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мы говорили о том, что необходимо включить КВА, так как для Публичных Компаний (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PIEs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этот вопрос может создать проблемы и сложности. К такому мнению присоединились авторы всех практических пособий и материалов, о которых мы здесь говорили. В разделе КВА, если это уместно, аудитор может описать аудиторские подходы и методы и альтернативные процедуры, которые были применены в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ходе аудиторской проверки, равно как и сообщить об отсутствии существенной неопределенности, относящейся к  событиям или условиям, которые могут подвергнуть сомнению способность компании поддерживать свою деятельность в соответствии с принципом непрерывности деятельности.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материале, представленном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Belgian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IBR/IRE также рекомендуется, чтобы аудитор принял решение относительно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пересмотра КВА по другим вопросам с учетом влияния чрезвычайной ситуации по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коронавирусу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5724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Российская практика выдачи аудиторских заключений в 2021 году</a:t>
            </a:r>
            <a:endParaRPr lang="ru-RU" sz="24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4857403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раздела в аудиторском заключении либо «Существенная неопределенность», либо «Важные обстоятельства», а в случае существенного влияния пандемии и отсутствие информации в пояснениях к отчетности о влиянии пандемии на деятельность компании может быть мнение с оговоркой и в основании выражения мнения мы можем указать, на недостаточные раскрытия информации, если нет искажений в отчетности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Обязательное заполнение РД « Непрерывность деятельности « и «СПОД» и запрос руководству о влиянии пандемии.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6039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аудита в 2021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рекомендациями Минфина для проведения аудиторских проверок рекомендовано использовать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аудиторские процедуры  в ответ на повышенные риски.  Дополнительные  процедуры можно оформить дополнительным рабочим документом по влиянию ковид-19ю Далее рассмотрим отдельные процедуры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369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Мы выделяем следующие ключевые моменты, которые необходимо аудиторам принять во внимание:</a:t>
            </a:r>
            <a:br>
              <a:rPr lang="ru-RU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ru-RU" sz="2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568952" cy="5174035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Меры, принимаемые для сдерживания </a:t>
            </a:r>
            <a:r>
              <a:rPr lang="ru-RU" sz="2400" dirty="0" err="1" smtClean="0"/>
              <a:t>коронавируса</a:t>
            </a:r>
            <a:r>
              <a:rPr lang="ru-RU" sz="2400" dirty="0" smtClean="0"/>
              <a:t>, затрагивают каждого из нас</a:t>
            </a:r>
          </a:p>
          <a:p>
            <a:endParaRPr lang="ru-RU" sz="2400" dirty="0" smtClean="0"/>
          </a:p>
          <a:p>
            <a:r>
              <a:rPr lang="ru-RU" sz="2400" dirty="0" smtClean="0"/>
              <a:t> Получение аудиторских доказательств</a:t>
            </a:r>
          </a:p>
          <a:p>
            <a:r>
              <a:rPr lang="ru-RU" sz="2400" dirty="0" smtClean="0"/>
              <a:t> Оценка аудитором соблюдение принципа непрерывности деятельности</a:t>
            </a:r>
          </a:p>
          <a:p>
            <a:r>
              <a:rPr lang="ru-RU" sz="2400" dirty="0" smtClean="0"/>
              <a:t> Аудиторская </a:t>
            </a:r>
            <a:r>
              <a:rPr lang="ru-RU" sz="2400" dirty="0" smtClean="0"/>
              <a:t>отчетность </a:t>
            </a:r>
            <a:endParaRPr lang="ru-RU" sz="24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02490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667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Сбор аудиторских доказательств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7239000" cy="5547016"/>
          </a:xfrm>
        </p:spPr>
        <p:txBody>
          <a:bodyPr>
            <a:normAutofit fontScale="40000" lnSpcReduction="20000"/>
          </a:bodyPr>
          <a:lstStyle/>
          <a:p>
            <a:r>
              <a:rPr lang="ru-RU" dirty="0"/>
              <a:t>2.1. Сбор аудиторских доказательств (общие вопросы)	Соблюдаются ли процедуры получения достаточных надлежащих аудиторских доказательств при работе в «дистанционном» режиме	Да*/нет	</a:t>
            </a:r>
          </a:p>
          <a:p>
            <a:r>
              <a:rPr lang="ru-RU" dirty="0"/>
              <a:t>	Получена ли возможность наблюдения и инспектирования значимых средств контроля </a:t>
            </a:r>
            <a:r>
              <a:rPr lang="ru-RU" dirty="0" err="1"/>
              <a:t>аудируемого</a:t>
            </a:r>
            <a:r>
              <a:rPr lang="ru-RU" dirty="0"/>
              <a:t> лица в силу ограничений, связанных с COVID-19	Да*/нет	</a:t>
            </a:r>
          </a:p>
          <a:p>
            <a:r>
              <a:rPr lang="ru-RU" dirty="0"/>
              <a:t>	Получено ли понимание процесса подготовки информации руководством </a:t>
            </a:r>
            <a:r>
              <a:rPr lang="ru-RU" dirty="0" err="1"/>
              <a:t>аудируемого</a:t>
            </a:r>
            <a:r>
              <a:rPr lang="ru-RU" dirty="0"/>
              <a:t> лица в электронном виде	Да*/нет	</a:t>
            </a:r>
          </a:p>
          <a:p>
            <a:r>
              <a:rPr lang="ru-RU" dirty="0"/>
              <a:t>	Получено ли понимание внедренных руководством </a:t>
            </a:r>
            <a:r>
              <a:rPr lang="ru-RU" dirty="0" err="1"/>
              <a:t>аудируемого</a:t>
            </a:r>
            <a:r>
              <a:rPr lang="ru-RU" dirty="0"/>
              <a:t> лица средств контроля подготовки и хранения данных;	Да*/нет	</a:t>
            </a:r>
          </a:p>
          <a:p>
            <a:r>
              <a:rPr lang="ru-RU" dirty="0"/>
              <a:t>	Выполнена ли сверка (на выборочной основе) информации в электронной форме с данными ее источника	Да*/нет	</a:t>
            </a:r>
          </a:p>
          <a:p>
            <a:r>
              <a:rPr lang="ru-RU" dirty="0"/>
              <a:t>	Осуществлялось ли при необходимости подтверждение внешней информации непосредственно с соответствующей третьей стороной	Да*/нет	</a:t>
            </a:r>
          </a:p>
          <a:p>
            <a:r>
              <a:rPr lang="ru-RU" dirty="0"/>
              <a:t>	Проводились ли  интерактивные сеансы связи с уполномоченными лицами </a:t>
            </a:r>
            <a:r>
              <a:rPr lang="ru-RU" dirty="0" err="1"/>
              <a:t>аудируемого</a:t>
            </a:r>
            <a:r>
              <a:rPr lang="ru-RU" dirty="0"/>
              <a:t> лица (с помощью удаленной демонстрации экрана монитора), в ходе которых аудитором была произведена удаленная инспекция документации в бумажной форме	Да*/нет	</a:t>
            </a:r>
          </a:p>
          <a:p>
            <a:r>
              <a:rPr lang="ru-RU" dirty="0"/>
              <a:t>	Выявлялась ли неверная последовательность или пропуск пунктов или номеров страниц в документе, представленном аудитору в электронной форме	Да*/нет	</a:t>
            </a:r>
          </a:p>
          <a:p>
            <a:r>
              <a:rPr lang="ru-RU" dirty="0"/>
              <a:t>	Выявлялись ли необычные изменения шрифта, логотипа, других элементов документа, а также нетипичные формулировки или отсутствие ожидаемых частей документа	Да*/нет	</a:t>
            </a:r>
          </a:p>
          <a:p>
            <a:r>
              <a:rPr lang="ru-RU" dirty="0"/>
              <a:t>	Выполнялись ли процедуры подтверждения личности стороны, предоставляющей информацию в электронном виде	Да*/нет	</a:t>
            </a:r>
          </a:p>
          <a:p>
            <a:r>
              <a:rPr lang="ru-RU" dirty="0"/>
              <a:t>	Проверялось ли соответствие адреса электронной почты отправителя информации данным, размещенным на веб-сайте </a:t>
            </a:r>
            <a:r>
              <a:rPr lang="ru-RU" dirty="0" err="1"/>
              <a:t>аудируемого</a:t>
            </a:r>
            <a:r>
              <a:rPr lang="ru-RU" dirty="0"/>
              <a:t> лица или представленным на визитной карточке соответствующего лица	Да*/нет	</a:t>
            </a:r>
          </a:p>
          <a:p>
            <a:r>
              <a:rPr lang="ru-RU" dirty="0"/>
              <a:t>	Устанавливалось ли с помощью технических средств наличие и реализация прав доступа к совместно используемому веб-сайту или иному веб-пространству только уполномоченными представителями </a:t>
            </a:r>
            <a:r>
              <a:rPr lang="ru-RU" dirty="0" err="1"/>
              <a:t>аудируемого</a:t>
            </a:r>
            <a:r>
              <a:rPr lang="ru-RU" dirty="0"/>
              <a:t> лица 	Да*/нет	</a:t>
            </a:r>
          </a:p>
          <a:p>
            <a:r>
              <a:rPr lang="ru-RU" dirty="0"/>
              <a:t>	Осуществлялись ли телефонные звонки третьей стороне, чтобы подтвердить, что информация, отправленная по электронной почте или переданная аудитору другим способом в электронной форме, была предоставлена данной стороной.	Да*/нет	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24437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6672"/>
          </a:xfrm>
        </p:spPr>
        <p:txBody>
          <a:bodyPr>
            <a:normAutofit/>
          </a:bodyPr>
          <a:lstStyle/>
          <a:p>
            <a:r>
              <a:rPr lang="ru-RU" sz="2000" dirty="0"/>
              <a:t>Сбор аудиторских доказательств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7239000" cy="5475008"/>
          </a:xfrm>
        </p:spPr>
        <p:txBody>
          <a:bodyPr>
            <a:normAutofit fontScale="40000" lnSpcReduction="20000"/>
          </a:bodyPr>
          <a:lstStyle/>
          <a:p>
            <a:r>
              <a:rPr lang="ru-RU" dirty="0"/>
              <a:t>2.2. Сбор аудиторских доказательств (инвентаризация запасов)	Рассмотрена ли возможность удаленного (дистанционного) присутствия с использованием технологий видеоконференцсвязи	Да*/нет	</a:t>
            </a:r>
          </a:p>
          <a:p>
            <a:r>
              <a:rPr lang="ru-RU" dirty="0"/>
              <a:t>	Если аудитор не может присутствовать при инвентаризации, провести следующие альтернативные аудиторские процедуры:		</a:t>
            </a:r>
          </a:p>
          <a:p>
            <a:r>
              <a:rPr lang="ru-RU" dirty="0"/>
              <a:t>	Привлечь  для проведения данной процедуры другая аудиторская организация, находящаяся вблизи или в соответствующем месте хранения запасов, которая может присутствовать при инвентаризации в месте ее проведения с учетом действующих ограничений	Да*/нет	</a:t>
            </a:r>
          </a:p>
          <a:p>
            <a:r>
              <a:rPr lang="ru-RU" dirty="0"/>
              <a:t>	Провести инвентаризацию запасов в другой, после снятия ограничений период (в период проведения проверки)	Да*/нет	</a:t>
            </a:r>
          </a:p>
          <a:p>
            <a:r>
              <a:rPr lang="ru-RU" dirty="0"/>
              <a:t>	Провести инспектирование документации по покупке и продаже отдельных объектов запасов, которые были получены или закуплены до проведения инвентаризации	Да*/нет	</a:t>
            </a:r>
          </a:p>
          <a:p>
            <a:r>
              <a:rPr lang="ru-RU" dirty="0"/>
              <a:t>	Проведено ли инспектирование документации, составленной по результатам инвентаризации, проведенной руководством </a:t>
            </a:r>
            <a:r>
              <a:rPr lang="ru-RU" dirty="0" err="1"/>
              <a:t>аудируемого</a:t>
            </a:r>
            <a:r>
              <a:rPr lang="ru-RU" dirty="0"/>
              <a:t> лица	Да*/нет	</a:t>
            </a:r>
          </a:p>
          <a:p>
            <a:r>
              <a:rPr lang="ru-RU" dirty="0"/>
              <a:t>	Получить доказательства в форме видеозаписей или фотоматериалов, которые могут быть уместны в дополнение к доказательствам, собранным с помощью других альтернативных процедур	Да*/нет	</a:t>
            </a:r>
          </a:p>
          <a:p>
            <a:r>
              <a:rPr lang="ru-RU" dirty="0"/>
              <a:t>2.3. Сбор аудиторских доказательств (события после отчетной даты)	Получено ли понимание процедур, осуществляемых руководством </a:t>
            </a:r>
            <a:r>
              <a:rPr lang="ru-RU" dirty="0" err="1"/>
              <a:t>аудируемого</a:t>
            </a:r>
            <a:r>
              <a:rPr lang="ru-RU" dirty="0"/>
              <a:t> лица в целях идентификации СПОД	Да*/нет	</a:t>
            </a:r>
          </a:p>
          <a:p>
            <a:r>
              <a:rPr lang="ru-RU" dirty="0"/>
              <a:t>	Получены ли письменные заявления от ЛОКУ об имевших место событиях после отчетной даты, обусловленных рисками COVID-19, которые могли повлиять на финансовую отчетность	Да*/нет	</a:t>
            </a:r>
          </a:p>
          <a:p>
            <a:r>
              <a:rPr lang="ru-RU" dirty="0"/>
              <a:t>	Выполнен ли запрос следующей информации:		</a:t>
            </a:r>
          </a:p>
          <a:p>
            <a:r>
              <a:rPr lang="ru-RU" dirty="0"/>
              <a:t>	 - о событиях, влияющих на расчет оценочных значений или сумм резервов, отраженных в бухгалтерской отчетности;	Да*/нет	</a:t>
            </a:r>
          </a:p>
          <a:p>
            <a:r>
              <a:rPr lang="ru-RU" dirty="0"/>
              <a:t>	 - о получении  средств целевого финансирования от государства в связи с COVID-19 и ожидается ли выгода от мер государственной поддержки;	Да*/нет	</a:t>
            </a:r>
          </a:p>
          <a:p>
            <a:r>
              <a:rPr lang="ru-RU" dirty="0"/>
              <a:t>	 - о пересмотре сроков выплат по кредитам или о списании таких выплат  кредиторами в рамках реструктуризации задолженности;	Да*/нет	</a:t>
            </a:r>
          </a:p>
          <a:p>
            <a:r>
              <a:rPr lang="ru-RU" dirty="0"/>
              <a:t>	  - о значительном снижении прогнозируемого спроса и (или) цен на продукцию, товары, работы и услуги, указывающее на возможное списание запасов и прочие убытки от обесценения активов, включая </a:t>
            </a:r>
            <a:r>
              <a:rPr lang="ru-RU" dirty="0" err="1"/>
              <a:t>гудвилл</a:t>
            </a:r>
            <a:r>
              <a:rPr lang="ru-RU" dirty="0"/>
              <a:t>, нематериальные активы и основные средства.	Да*/нет	</a:t>
            </a:r>
          </a:p>
          <a:p>
            <a:r>
              <a:rPr lang="ru-RU" dirty="0"/>
              <a:t>	Оценена ли точность и полнота раскрытия в примечаниях к бухгалтерской отчетности информации о событиях после отчетной даты, связанных с распространением новой </a:t>
            </a:r>
            <a:r>
              <a:rPr lang="ru-RU" dirty="0" err="1"/>
              <a:t>коронавирусной</a:t>
            </a:r>
            <a:r>
              <a:rPr lang="ru-RU" dirty="0"/>
              <a:t> инфекции	Да*/нет	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7855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 аудитора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проведения дополнительных процедур необходимо сделать вывод о влиянии пандемии на деятельность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лица и показатели отчетности в целом, при необходимости вынести информацию в аудиторское заключение в отдельный раздел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949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Разъяснение подготовлено в соответствии с требованиями нормативных правовых актов РФ, действующих по состоянию на 10 апреля 2020 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года</a:t>
            </a:r>
            <a: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Комитет по правовым вопросам аудиторской деятельности</a:t>
            </a:r>
            <a:b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ru-RU" sz="1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340768"/>
            <a:ext cx="8147248" cy="4785395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/>
              <a:t>Мнение Комитета: </a:t>
            </a:r>
          </a:p>
          <a:p>
            <a:endParaRPr lang="ru-RU" sz="2000" dirty="0" smtClean="0"/>
          </a:p>
          <a:p>
            <a:r>
              <a:rPr lang="ru-RU" sz="2000" dirty="0" smtClean="0"/>
              <a:t>В период нерабочих дней, определенных в соответствии с Указом Президента РФ от 02.04.2020 №239, аудиторские организации и индивидуальные аудиторы вправе осуществлять аудиторскую деятельность и выдавать аудиторские заключения в том случае, если осуществление ими деятельности не приостановлено (не ограничено) решениями    Президента Российской Федерации  и  (или)  иными  нормативными  правовыми  актами Российской Федерации, нормативными актами субъектов РФ о введении комплекса ограничительных и иных мероприятий, связанных с распространением </a:t>
            </a:r>
            <a:r>
              <a:rPr lang="ru-RU" sz="2000" dirty="0" err="1" smtClean="0"/>
              <a:t>коронавирусной</a:t>
            </a:r>
            <a:r>
              <a:rPr lang="ru-RU" sz="2000" dirty="0" smtClean="0"/>
              <a:t> инфекции (COVID-19), на территории, где соответствующая аудиторская организация или индивидуальный аудитор осуществляют деятельность.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6589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Разъяснение подготовлено в соответствии с требованиями нормативных правовых актов РФ, действующих по состоянию на 10 апреля 2020 года</a:t>
            </a:r>
            <a:b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Комитет по правовым вопросам аудиторской деятельности</a:t>
            </a:r>
            <a:b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85000" lnSpcReduction="10000"/>
          </a:bodyPr>
          <a:lstStyle/>
          <a:p>
            <a:r>
              <a:rPr lang="ru-RU" sz="1800" i="1" dirty="0" smtClean="0">
                <a:solidFill>
                  <a:srgbClr val="FF0000"/>
                </a:solidFill>
              </a:rPr>
              <a:t>При этом аудиторские организации и индивидуальные аудиторы, в отношении которых не были установлены ограничения в отношении осуществления деятельности и (или) запрет на их посещение гражданами, обязаны обеспечить соблюдение в зданиях, строениях, сооружениях (помещениях в них), прилегающих территориях, иных рабочих местах, с использованием которых осуществляется соответствующая деятельность, требований, установленных нормативными актами, в том числе в сфере санитарно-эпидемиологического благополучия населения. </a:t>
            </a:r>
          </a:p>
          <a:p>
            <a:r>
              <a:rPr lang="ru-RU" sz="1800" i="1" dirty="0" smtClean="0">
                <a:solidFill>
                  <a:srgbClr val="FF0000"/>
                </a:solidFill>
              </a:rPr>
              <a:t>Аудиторские организации и индивидуальные аудиторы самостоятельно принимают управленческие решения, направленные на выполнение указанных выше требований, и самостоятельно несут ответственность за последствия таких решений.</a:t>
            </a:r>
          </a:p>
          <a:p>
            <a:r>
              <a:rPr lang="ru-RU" sz="1800" i="1" dirty="0" smtClean="0">
                <a:solidFill>
                  <a:srgbClr val="FF0000"/>
                </a:solidFill>
              </a:rPr>
              <a:t>Комитет не выражает мнения в части разъяснений по вопросам, связанным с выполнением аудиторскими организациями (индивидуальными аудиторами) требований нормативных актов и обязанностей работодателя, непосредственно связанных с принятием мер по обеспечению санитарно-эпидемиологического благополучия населения. </a:t>
            </a:r>
          </a:p>
          <a:p>
            <a:r>
              <a:rPr lang="ru-RU" sz="1800" i="1" dirty="0" smtClean="0">
                <a:solidFill>
                  <a:srgbClr val="FF0000"/>
                </a:solidFill>
              </a:rPr>
              <a:t>Комитет не выражает мнения в части разъяснения вопросов, связанных с методологией выполнения аудиторских процедур в режиме дистанционной работы, а также по применению Международных стандартов аудита в связи с дистанционным режимом работы.</a:t>
            </a:r>
          </a:p>
          <a:p>
            <a:endParaRPr lang="ru-RU" sz="18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948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Особенности применения МСА 570 в условиях пандемии ( оценка непрерывности деятельности)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7500" lnSpcReduction="20000"/>
          </a:bodyPr>
          <a:lstStyle/>
          <a:p>
            <a:r>
              <a:rPr lang="ru-RU" sz="1800" dirty="0" smtClean="0"/>
              <a:t>В связи с событиями в России и мире, связанными с распространением </a:t>
            </a:r>
            <a:r>
              <a:rPr lang="ru-RU" sz="1800" dirty="0" err="1" smtClean="0"/>
              <a:t>коронавируса</a:t>
            </a:r>
            <a:r>
              <a:rPr lang="ru-RU" sz="1800" dirty="0" smtClean="0"/>
              <a:t> COVID-19, обращаем Ваше особое внимание на необходимость выполнения требований МСА 560 «События после отчетной даты».</a:t>
            </a:r>
          </a:p>
          <a:p>
            <a:endParaRPr lang="ru-RU" sz="1800" dirty="0" smtClean="0"/>
          </a:p>
          <a:p>
            <a:r>
              <a:rPr lang="ru-RU" sz="1800" dirty="0" smtClean="0"/>
              <a:t>В марте 2020 года произошли серьезные изменения на глобальных рынках, связанные с объявленной пандемией </a:t>
            </a:r>
            <a:r>
              <a:rPr lang="ru-RU" sz="1800" dirty="0" err="1" smtClean="0"/>
              <a:t>коронавируса</a:t>
            </a:r>
            <a:r>
              <a:rPr lang="ru-RU" sz="1800" dirty="0" smtClean="0"/>
              <a:t> COVID-19. Вместе с другими факторами это привело к значительному снижению цены на нефть и биржевых показателей, а также к ослаблению курса рубля. Кроме того, в конце марта 2020 года Правительство РФ ввело предупредительные меры против распространения </a:t>
            </a:r>
            <a:r>
              <a:rPr lang="ru-RU" sz="1800" dirty="0" err="1" smtClean="0"/>
              <a:t>коронавируса</a:t>
            </a:r>
            <a:r>
              <a:rPr lang="ru-RU" sz="1800" dirty="0" smtClean="0"/>
              <a:t> COVID-19 в стране.</a:t>
            </a:r>
          </a:p>
          <a:p>
            <a:endParaRPr lang="ru-RU" sz="1800" dirty="0" smtClean="0"/>
          </a:p>
          <a:p>
            <a:r>
              <a:rPr lang="ru-RU" sz="1800" dirty="0" smtClean="0"/>
              <a:t>Аудитор должен установить, каким образом руководство клиента и, если применимо, лица, отвечающие за корпоративное управление, оценивают влияние указанных событий на бухгалтерскую (финансовую) отчетность, необходима ли соответствующая корректировка или раскрытие информации в бухгалтерской (финансовой) отчетности и надлежащим ли образом раскрыты события после отчетной даты в бухгалтерской (финансовой) отчетности.</a:t>
            </a:r>
          </a:p>
          <a:p>
            <a:endParaRPr lang="ru-RU" sz="1800" dirty="0" smtClean="0"/>
          </a:p>
          <a:p>
            <a:r>
              <a:rPr lang="ru-RU" sz="1800" dirty="0" smtClean="0"/>
              <a:t>В частности, рекомендуется в бухгалтерской (финансовой) отчетности отражать изменение ситуации в связи с описанными выше событиями и оценивать эффект возможного воздействия распространения </a:t>
            </a:r>
            <a:r>
              <a:rPr lang="ru-RU" sz="1800" dirty="0" err="1" smtClean="0"/>
              <a:t>коронавируса</a:t>
            </a:r>
            <a:r>
              <a:rPr lang="ru-RU" sz="1800" dirty="0" smtClean="0"/>
              <a:t> на будущие финансовые результаты и финансовое положение клиента.</a:t>
            </a:r>
          </a:p>
          <a:p>
            <a:endParaRPr lang="ru-RU" sz="1800" dirty="0" smtClean="0"/>
          </a:p>
          <a:p>
            <a:r>
              <a:rPr lang="ru-RU" sz="1800" dirty="0" smtClean="0"/>
              <a:t>В процессе проведения оценки влияния событий после отчетной даты также следует проанализировать, могут ли возникнуть значительные сомнения в способности организации продолжать непрерывно свою деятельность, и провести аудиторские процедуры, предусмотренные МСА 570 «Непрерывность деятельности».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401643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Письмо Минфина России от 7 апреля 2020 г. № 07-02-09/27403</a:t>
            </a:r>
            <a:b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 lnSpcReduction="10000"/>
          </a:bodyPr>
          <a:lstStyle/>
          <a:p>
            <a:endParaRPr lang="ru-RU" sz="1800" dirty="0" smtClean="0"/>
          </a:p>
          <a:p>
            <a:r>
              <a:rPr lang="ru-RU" sz="1800" dirty="0" smtClean="0"/>
              <a:t>В связи с поступающими запросами о порядке осуществления аудиторской деятельности в условиях сложной эпидемиологической ситуации в связи с распространением новой </a:t>
            </a:r>
            <a:r>
              <a:rPr lang="ru-RU" sz="1800" dirty="0" err="1" smtClean="0"/>
              <a:t>коронавирусной</a:t>
            </a:r>
            <a:r>
              <a:rPr lang="ru-RU" sz="1800" dirty="0" smtClean="0"/>
              <a:t> инфекции Департамент регулирования бухгалтерского учета, финансовой отчетности, аудиторской деятельности, валютной сферы и негосударственных пенсионных фондов обращает внимание аудиторских организаций, индивидуальных аудиторов на Информационное сообщение ИС-аудит-32 "Влияние эпидемиологической ситуации на организацию и оказание аудиторских услуг", опубликованное на официальном Интернет-сайте Минфина России www.minfin.ru в разделе "Аудиторская деятельность - Общая информация".</a:t>
            </a:r>
          </a:p>
          <a:p>
            <a:endParaRPr lang="ru-RU" sz="1800" dirty="0" smtClean="0"/>
          </a:p>
          <a:p>
            <a:r>
              <a:rPr lang="ru-RU" sz="1800" dirty="0" smtClean="0"/>
              <a:t>В дополнение к указанному Информационному сообщению необходимо иметь в виду, что при составлении аудиторских заключений:</a:t>
            </a:r>
          </a:p>
          <a:p>
            <a:endParaRPr lang="ru-RU" sz="1800" dirty="0" smtClean="0"/>
          </a:p>
          <a:p>
            <a:r>
              <a:rPr lang="ru-RU" sz="1800" dirty="0" smtClean="0"/>
              <a:t>а) аудиторские организации, индивидуальные аудиторы должны соблюдать требования применимых Международных стандартов аудита, введенных в действие на территории Российской Федерации приказом Минфина России от 9 января 2019 года № 2н;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818427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Письмо Минфина России от 7 апреля 2020 г. № 07-02-09/27403</a:t>
            </a:r>
            <a:b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20000"/>
          </a:bodyPr>
          <a:lstStyle/>
          <a:p>
            <a:r>
              <a:rPr lang="ru-RU" sz="1800" dirty="0" smtClean="0"/>
              <a:t>целесообразно использовать Сборник примерных форм заключений, составленных в соответствии с международными стандартами аудита (версия 4/2019), одобренный Советом по аудиторской деятельности и размещенный на официальном Интернет-сайте Минфина России www.minfin.ru в разделе "Аудиторская деятельность - Стандарты и правила аудита - Разъяснения и рекомендации". Особое внимание необходимо обратить на примерные формы аудиторских заключений в разделах 1.2.1 "Годовая бухгалтерская отчетность организации, ценные бумаги которой допущены к организованным торгам (с ключевыми вопросами аудита), существенная неопределенность, адекватное раскрытие информации, </a:t>
            </a:r>
            <a:r>
              <a:rPr lang="ru-RU" sz="1800" dirty="0" err="1" smtClean="0"/>
              <a:t>немодифицированное</a:t>
            </a:r>
            <a:r>
              <a:rPr lang="ru-RU" sz="1800" dirty="0" smtClean="0"/>
              <a:t> мнение", 1.2.2 "Годовая бухгалтерская отчетность, существенная неопределенность, неадекватное раскрытие информации, мнение с оговоркой", 1.2.3 "Годовая бухгалтерская отчетность, существенная неопределенность, информация не раскрыта, отрицательное мнение". Дополнительно в приложении к настоящему письму приведена примерная форма аудиторского заключения, составленного в отношении годовой бухгалтерской отчетности при наличии существенной неопределенности по поводу способности </a:t>
            </a:r>
            <a:r>
              <a:rPr lang="ru-RU" sz="1800" dirty="0" err="1" smtClean="0"/>
              <a:t>аудируемого</a:t>
            </a:r>
            <a:r>
              <a:rPr lang="ru-RU" sz="1800" dirty="0" smtClean="0"/>
              <a:t> лица продолжать непрерывно свою деятельность в условиях распространения новой </a:t>
            </a:r>
            <a:r>
              <a:rPr lang="ru-RU" sz="1800" dirty="0" err="1" smtClean="0"/>
              <a:t>коронавирусной</a:t>
            </a:r>
            <a:r>
              <a:rPr lang="ru-RU" sz="1800" dirty="0" smtClean="0"/>
              <a:t> инфекции, разработанная Комиссией по регулированию аудиторской деятельности Рабочего органа Совета по аудиторской деятельности. Примерные формы аудиторских заключений используются с учетом конкретных обстоятельств аудиторских заданий, особенностей </a:t>
            </a:r>
            <a:r>
              <a:rPr lang="ru-RU" sz="1800" dirty="0" err="1" smtClean="0"/>
              <a:t>аудируемого</a:t>
            </a:r>
            <a:r>
              <a:rPr lang="ru-RU" sz="1800" dirty="0" smtClean="0"/>
              <a:t> лица, фактов и условий его финансово-хозяйственной деятельности и состояния законодательства Российской Федерации.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922398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Рекомендации Организация </a:t>
            </a:r>
            <a:r>
              <a:rPr lang="ru-RU" sz="2000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Accountancy</a:t>
            </a:r>
            <a:r>
              <a:rPr lang="ru-RU" sz="20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Europe</a:t>
            </a:r>
            <a:endParaRPr lang="ru-RU" sz="20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676456" cy="5361459"/>
          </a:xfrm>
        </p:spPr>
        <p:txBody>
          <a:bodyPr>
            <a:normAutofit fontScale="62500" lnSpcReduction="20000"/>
          </a:bodyPr>
          <a:lstStyle/>
          <a:p>
            <a:r>
              <a:rPr lang="ru-RU" sz="1800" dirty="0" smtClean="0"/>
              <a:t>В настоящей публикации за основу взяты данные, опубликованные мировыми и национальными</a:t>
            </a:r>
          </a:p>
          <a:p>
            <a:r>
              <a:rPr lang="ru-RU" sz="1800" dirty="0" smtClean="0"/>
              <a:t>регуляторными и профессиональными институтами, которые мы, в свою очередь, собрали и</a:t>
            </a:r>
          </a:p>
          <a:p>
            <a:r>
              <a:rPr lang="ru-RU" sz="1800" dirty="0" smtClean="0"/>
              <a:t>проанализировали в связи с </a:t>
            </a:r>
            <a:r>
              <a:rPr lang="ru-RU" sz="1800" dirty="0" err="1" smtClean="0"/>
              <a:t>коронавирусом</a:t>
            </a:r>
            <a:r>
              <a:rPr lang="ru-RU" sz="1800" dirty="0" smtClean="0"/>
              <a:t> и его негативным влиянием на проведение аудиторских</a:t>
            </a:r>
          </a:p>
          <a:p>
            <a:r>
              <a:rPr lang="ru-RU" sz="1800" dirty="0" smtClean="0"/>
              <a:t>проверок. Недавно изданное методическое пособие дополняет собой существующие Международные</a:t>
            </a:r>
          </a:p>
          <a:p>
            <a:r>
              <a:rPr lang="ru-RU" sz="1800" dirty="0" smtClean="0"/>
              <a:t>Стандарты Аудита (МСА), которые сохраняют свою актуальность и должны соблюдаться, как и раньше. Таким</a:t>
            </a:r>
          </a:p>
          <a:p>
            <a:r>
              <a:rPr lang="ru-RU" sz="1800" dirty="0" smtClean="0"/>
              <a:t>образом, мы сейчас выделяем ключевые аспекты, к которым хотим привлечь внимание аудиторов в ходе их</a:t>
            </a:r>
          </a:p>
          <a:p>
            <a:r>
              <a:rPr lang="ru-RU" sz="1800" dirty="0" smtClean="0"/>
              <a:t>работы над подтверждением финансовой отчетности на конец 2019 года и позднее, а именно:</a:t>
            </a:r>
          </a:p>
          <a:p>
            <a:r>
              <a:rPr lang="ru-RU" sz="1800" dirty="0" smtClean="0"/>
              <a:t> </a:t>
            </a:r>
            <a:r>
              <a:rPr lang="ru-RU" sz="1800" dirty="0" smtClean="0">
                <a:solidFill>
                  <a:srgbClr val="FF0000"/>
                </a:solidFill>
              </a:rPr>
              <a:t>Получение и сбор аудиторских доказательств</a:t>
            </a:r>
          </a:p>
          <a:p>
            <a:r>
              <a:rPr lang="ru-RU" sz="1800" dirty="0" smtClean="0">
                <a:solidFill>
                  <a:srgbClr val="FF0000"/>
                </a:solidFill>
              </a:rPr>
              <a:t>o Оценочные значения</a:t>
            </a:r>
          </a:p>
          <a:p>
            <a:r>
              <a:rPr lang="ru-RU" sz="1800" dirty="0" smtClean="0">
                <a:solidFill>
                  <a:srgbClr val="FF0000"/>
                </a:solidFill>
              </a:rPr>
              <a:t>o Аудит группы компаний</a:t>
            </a:r>
          </a:p>
          <a:p>
            <a:r>
              <a:rPr lang="ru-RU" sz="1800" dirty="0" smtClean="0">
                <a:solidFill>
                  <a:srgbClr val="FF0000"/>
                </a:solidFill>
              </a:rPr>
              <a:t> Выводы аудитора относительно принципа непрерывности деятельности</a:t>
            </a:r>
          </a:p>
          <a:p>
            <a:r>
              <a:rPr lang="ru-RU" sz="1800" dirty="0" smtClean="0">
                <a:solidFill>
                  <a:srgbClr val="FF0000"/>
                </a:solidFill>
              </a:rPr>
              <a:t>o Заявления руководства </a:t>
            </a:r>
            <a:r>
              <a:rPr lang="ru-RU" sz="1800" dirty="0" err="1" smtClean="0">
                <a:solidFill>
                  <a:srgbClr val="FF0000"/>
                </a:solidFill>
              </a:rPr>
              <a:t>аудируемого</a:t>
            </a:r>
            <a:r>
              <a:rPr lang="ru-RU" sz="1800" dirty="0" smtClean="0">
                <a:solidFill>
                  <a:srgbClr val="FF0000"/>
                </a:solidFill>
              </a:rPr>
              <a:t> лица относительно принципа непрерывности</a:t>
            </a:r>
          </a:p>
          <a:p>
            <a:r>
              <a:rPr lang="ru-RU" sz="1800" dirty="0" smtClean="0">
                <a:solidFill>
                  <a:srgbClr val="FF0000"/>
                </a:solidFill>
              </a:rPr>
              <a:t>o События после отчетной даты</a:t>
            </a:r>
          </a:p>
          <a:p>
            <a:r>
              <a:rPr lang="ru-RU" sz="1800" dirty="0" smtClean="0">
                <a:solidFill>
                  <a:srgbClr val="FF0000"/>
                </a:solidFill>
              </a:rPr>
              <a:t> Аудиторская отчетность</a:t>
            </a:r>
          </a:p>
          <a:p>
            <a:r>
              <a:rPr lang="ru-RU" sz="1800" dirty="0" smtClean="0">
                <a:solidFill>
                  <a:srgbClr val="FF0000"/>
                </a:solidFill>
              </a:rPr>
              <a:t>o Аудиторское заключение</a:t>
            </a:r>
          </a:p>
          <a:p>
            <a:r>
              <a:rPr lang="ru-RU" sz="1800" dirty="0" smtClean="0">
                <a:solidFill>
                  <a:srgbClr val="FF0000"/>
                </a:solidFill>
              </a:rPr>
              <a:t>o Раздел «Важные обстоятельства»</a:t>
            </a:r>
          </a:p>
          <a:p>
            <a:r>
              <a:rPr lang="ru-RU" sz="1800" dirty="0" smtClean="0">
                <a:solidFill>
                  <a:srgbClr val="FF0000"/>
                </a:solidFill>
              </a:rPr>
              <a:t>o Ключевые вопросы аудита (для публичных компаний)</a:t>
            </a:r>
          </a:p>
          <a:p>
            <a:r>
              <a:rPr lang="ru-RU" sz="1800" dirty="0" smtClean="0"/>
              <a:t>Обращаем Ваше внимание, что данная публикация не включает в себя полного перечня вопросов и</a:t>
            </a:r>
          </a:p>
          <a:p>
            <a:r>
              <a:rPr lang="ru-RU" sz="1800" dirty="0" smtClean="0"/>
              <a:t>практической помощи аудиторам, которая может понадобиться аудиторам в контексте </a:t>
            </a:r>
            <a:r>
              <a:rPr lang="ru-RU" sz="1800" dirty="0" err="1" smtClean="0"/>
              <a:t>коронавирусной</a:t>
            </a:r>
            <a:endParaRPr lang="ru-RU" sz="1800" dirty="0" smtClean="0"/>
          </a:p>
          <a:p>
            <a:r>
              <a:rPr lang="ru-RU" sz="1800" dirty="0" smtClean="0"/>
              <a:t>пандемии. Напротив, мы предоставили ссылки на различные материалы и документы и</a:t>
            </a:r>
          </a:p>
          <a:p>
            <a:r>
              <a:rPr lang="ru-RU" sz="1800" dirty="0" smtClean="0"/>
              <a:t>приводим их в качестве примеров. Если аудиторы примут решение воспользоваться практическими советами</a:t>
            </a:r>
          </a:p>
          <a:p>
            <a:r>
              <a:rPr lang="ru-RU" sz="1800" dirty="0" smtClean="0"/>
              <a:t>и наработками, представленными в этой статье, мы им рекомендуем использовать исходную и полную</a:t>
            </a:r>
          </a:p>
          <a:p>
            <a:r>
              <a:rPr lang="ru-RU" sz="1800" dirty="0" smtClean="0"/>
              <a:t>версию этих документов.</a:t>
            </a:r>
          </a:p>
          <a:p>
            <a:r>
              <a:rPr lang="ru-RU" sz="1800" dirty="0" smtClean="0"/>
              <a:t>В разных странах Европы, решения, связанные с пандемией, разнятся. Таким образом, аудиторам следует</a:t>
            </a:r>
          </a:p>
          <a:p>
            <a:r>
              <a:rPr lang="ru-RU" sz="1800" dirty="0" smtClean="0"/>
              <a:t>учитывать все особенности законодательных и других мер, принимаемых на национальном уровне.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476930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39"/>
            <a:ext cx="8229600" cy="360041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Рекомендации Организация </a:t>
            </a:r>
            <a:r>
              <a:rPr 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Accountancy Europe</a:t>
            </a:r>
            <a:endParaRPr lang="ru-RU" sz="2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20688"/>
            <a:ext cx="8820472" cy="5832648"/>
          </a:xfrm>
        </p:spPr>
        <p:txBody>
          <a:bodyPr>
            <a:noAutofit/>
          </a:bodyPr>
          <a:lstStyle/>
          <a:p>
            <a:r>
              <a:rPr lang="ru-RU" sz="1400" dirty="0" smtClean="0"/>
              <a:t>Аудитор обязан собрать аудиторские доказательства в достаточном объеме и надлежащего качества, прежде чем сделать</a:t>
            </a:r>
          </a:p>
          <a:p>
            <a:r>
              <a:rPr lang="ru-RU" sz="1400" dirty="0" smtClean="0"/>
              <a:t>аудиторское заключение. Пандемия, вызванная </a:t>
            </a:r>
            <a:r>
              <a:rPr lang="ru-RU" sz="1400" dirty="0" err="1" smtClean="0"/>
              <a:t>коронавирусом</a:t>
            </a:r>
            <a:r>
              <a:rPr lang="ru-RU" sz="1400" dirty="0" smtClean="0"/>
              <a:t>, привнесла дополнительные сложности и вызовы, связанные с получением таких доказательств.</a:t>
            </a:r>
          </a:p>
          <a:p>
            <a:r>
              <a:rPr lang="ru-RU" sz="1400" dirty="0" smtClean="0"/>
              <a:t> Существует два направления, где этот вызов в большей степени себя проявляет: расчетные</a:t>
            </a:r>
          </a:p>
          <a:p>
            <a:r>
              <a:rPr lang="ru-RU" sz="1400" dirty="0" smtClean="0"/>
              <a:t>бухгалтерские значения и аудит группы компаний.</a:t>
            </a:r>
          </a:p>
          <a:p>
            <a:r>
              <a:rPr lang="ru-RU" sz="1400" dirty="0" smtClean="0"/>
              <a:t>Комитет Европейских Аудиторских Надзорных Органов (</a:t>
            </a:r>
            <a:r>
              <a:rPr lang="ru-RU" sz="1400" dirty="0" err="1" smtClean="0"/>
              <a:t>The</a:t>
            </a:r>
            <a:r>
              <a:rPr lang="ru-RU" sz="1400" dirty="0" smtClean="0"/>
              <a:t> </a:t>
            </a:r>
            <a:r>
              <a:rPr lang="ru-RU" sz="1400" dirty="0" err="1" smtClean="0"/>
              <a:t>Committee</a:t>
            </a:r>
            <a:r>
              <a:rPr lang="ru-RU" sz="1400" dirty="0" smtClean="0"/>
              <a:t> </a:t>
            </a:r>
            <a:r>
              <a:rPr lang="ru-RU" sz="1400" dirty="0" err="1" smtClean="0"/>
              <a:t>of</a:t>
            </a:r>
            <a:r>
              <a:rPr lang="ru-RU" sz="1400" dirty="0" smtClean="0"/>
              <a:t> </a:t>
            </a:r>
            <a:r>
              <a:rPr lang="ru-RU" sz="1400" dirty="0" err="1" smtClean="0"/>
              <a:t>European</a:t>
            </a:r>
            <a:r>
              <a:rPr lang="ru-RU" sz="1400" dirty="0" smtClean="0"/>
              <a:t> </a:t>
            </a:r>
            <a:r>
              <a:rPr lang="ru-RU" sz="1400" dirty="0" err="1" smtClean="0"/>
              <a:t>Auditing</a:t>
            </a:r>
            <a:r>
              <a:rPr lang="ru-RU" sz="1400" dirty="0" smtClean="0"/>
              <a:t> </a:t>
            </a:r>
            <a:r>
              <a:rPr lang="ru-RU" sz="1400" dirty="0" err="1" smtClean="0"/>
              <a:t>Oversight</a:t>
            </a:r>
            <a:r>
              <a:rPr lang="ru-RU" sz="1400" dirty="0" smtClean="0"/>
              <a:t> </a:t>
            </a:r>
            <a:r>
              <a:rPr lang="ru-RU" sz="1400" dirty="0" err="1" smtClean="0"/>
              <a:t>Bodies</a:t>
            </a:r>
            <a:r>
              <a:rPr lang="ru-RU" sz="1400" dirty="0" smtClean="0"/>
              <a:t> (CEAOB) рекомендует аудиторам использовать технологии в максимально возможной степени для получения достаточных и надлежащих аудиторских доказательств. В этой связи, Институт Публичных Аудиторов Германии (</a:t>
            </a:r>
            <a:r>
              <a:rPr lang="ru-RU" sz="1400" dirty="0" err="1" smtClean="0"/>
              <a:t>the</a:t>
            </a:r>
            <a:r>
              <a:rPr lang="ru-RU" sz="1400" dirty="0" smtClean="0"/>
              <a:t> </a:t>
            </a:r>
            <a:r>
              <a:rPr lang="ru-RU" sz="1400" dirty="0" err="1" smtClean="0"/>
              <a:t>Institute</a:t>
            </a:r>
            <a:r>
              <a:rPr lang="ru-RU" sz="1400" dirty="0" smtClean="0"/>
              <a:t> </a:t>
            </a:r>
            <a:r>
              <a:rPr lang="ru-RU" sz="1400" dirty="0" err="1" smtClean="0"/>
              <a:t>of</a:t>
            </a:r>
            <a:r>
              <a:rPr lang="ru-RU" sz="1400" dirty="0" smtClean="0"/>
              <a:t> </a:t>
            </a:r>
            <a:r>
              <a:rPr lang="ru-RU" sz="1400" dirty="0" err="1" smtClean="0"/>
              <a:t>Public</a:t>
            </a:r>
            <a:r>
              <a:rPr lang="ru-RU" sz="1400" dirty="0" smtClean="0"/>
              <a:t> </a:t>
            </a:r>
            <a:r>
              <a:rPr lang="ru-RU" sz="1400" dirty="0" err="1" smtClean="0"/>
              <a:t>Auditors</a:t>
            </a:r>
            <a:r>
              <a:rPr lang="ru-RU" sz="1400" dirty="0" smtClean="0"/>
              <a:t> </a:t>
            </a:r>
            <a:r>
              <a:rPr lang="ru-RU" sz="1400" dirty="0" err="1" smtClean="0"/>
              <a:t>inGermany</a:t>
            </a:r>
            <a:r>
              <a:rPr lang="ru-RU" sz="1400" dirty="0" smtClean="0"/>
              <a:t> (далее по тексту IDW)) принял ряд аудиторских процедур, которые можно выполнить дистанционно.</a:t>
            </a:r>
          </a:p>
          <a:p>
            <a:r>
              <a:rPr lang="ru-RU" sz="1400" dirty="0" smtClean="0">
                <a:solidFill>
                  <a:srgbClr val="FF0000"/>
                </a:solidFill>
              </a:rPr>
              <a:t>Институт Сертифицированных Бухгалтеров Испании (</a:t>
            </a:r>
            <a:r>
              <a:rPr lang="ru-RU" sz="1400" dirty="0" err="1" smtClean="0">
                <a:solidFill>
                  <a:srgbClr val="FF0000"/>
                </a:solidFill>
              </a:rPr>
              <a:t>The</a:t>
            </a:r>
            <a:r>
              <a:rPr lang="ru-RU" sz="1400" dirty="0" smtClean="0">
                <a:solidFill>
                  <a:srgbClr val="FF0000"/>
                </a:solidFill>
              </a:rPr>
              <a:t> </a:t>
            </a:r>
            <a:r>
              <a:rPr lang="ru-RU" sz="1400" dirty="0" err="1" smtClean="0">
                <a:solidFill>
                  <a:srgbClr val="FF0000"/>
                </a:solidFill>
              </a:rPr>
              <a:t>Institute</a:t>
            </a:r>
            <a:r>
              <a:rPr lang="ru-RU" sz="1400" dirty="0" smtClean="0">
                <a:solidFill>
                  <a:srgbClr val="FF0000"/>
                </a:solidFill>
              </a:rPr>
              <a:t> </a:t>
            </a:r>
            <a:r>
              <a:rPr lang="ru-RU" sz="1400" dirty="0" err="1" smtClean="0">
                <a:solidFill>
                  <a:srgbClr val="FF0000"/>
                </a:solidFill>
              </a:rPr>
              <a:t>of</a:t>
            </a:r>
            <a:r>
              <a:rPr lang="ru-RU" sz="1400" dirty="0" smtClean="0">
                <a:solidFill>
                  <a:srgbClr val="FF0000"/>
                </a:solidFill>
              </a:rPr>
              <a:t> </a:t>
            </a:r>
            <a:r>
              <a:rPr lang="ru-RU" sz="1400" dirty="0" err="1" smtClean="0">
                <a:solidFill>
                  <a:srgbClr val="FF0000"/>
                </a:solidFill>
              </a:rPr>
              <a:t>Chartered</a:t>
            </a:r>
            <a:r>
              <a:rPr lang="ru-RU" sz="1400" dirty="0" smtClean="0">
                <a:solidFill>
                  <a:srgbClr val="FF0000"/>
                </a:solidFill>
              </a:rPr>
              <a:t> </a:t>
            </a:r>
            <a:r>
              <a:rPr lang="ru-RU" sz="1400" dirty="0" err="1" smtClean="0">
                <a:solidFill>
                  <a:srgbClr val="FF0000"/>
                </a:solidFill>
              </a:rPr>
              <a:t>Accountants</a:t>
            </a:r>
            <a:r>
              <a:rPr lang="ru-RU" sz="1400" dirty="0" smtClean="0">
                <a:solidFill>
                  <a:srgbClr val="FF0000"/>
                </a:solidFill>
              </a:rPr>
              <a:t> </a:t>
            </a:r>
            <a:r>
              <a:rPr lang="ru-RU" sz="1400" dirty="0" err="1" smtClean="0">
                <a:solidFill>
                  <a:srgbClr val="FF0000"/>
                </a:solidFill>
              </a:rPr>
              <a:t>of</a:t>
            </a:r>
            <a:r>
              <a:rPr lang="ru-RU" sz="1400" dirty="0" smtClean="0">
                <a:solidFill>
                  <a:srgbClr val="FF0000"/>
                </a:solidFill>
              </a:rPr>
              <a:t> </a:t>
            </a:r>
            <a:r>
              <a:rPr lang="ru-RU" sz="1400" dirty="0" err="1" smtClean="0">
                <a:solidFill>
                  <a:srgbClr val="FF0000"/>
                </a:solidFill>
              </a:rPr>
              <a:t>Spain</a:t>
            </a:r>
            <a:r>
              <a:rPr lang="ru-RU" sz="1400" dirty="0" smtClean="0">
                <a:solidFill>
                  <a:srgbClr val="FF0000"/>
                </a:solidFill>
              </a:rPr>
              <a:t> (далее по тексту ICJCE)) принял решение, что документы с юридически подтвержденной цифровой подписью должны быть признаны достоверными аудиторскими</a:t>
            </a:r>
          </a:p>
          <a:p>
            <a:r>
              <a:rPr lang="ru-RU" sz="1400" dirty="0" smtClean="0">
                <a:solidFill>
                  <a:srgbClr val="FF0000"/>
                </a:solidFill>
              </a:rPr>
              <a:t>доказательствами. Однако, необходимо применять другие процедуры для подтверждения цифровых копий исходных письменных</a:t>
            </a:r>
          </a:p>
          <a:p>
            <a:r>
              <a:rPr lang="ru-RU" sz="1400" dirty="0" smtClean="0">
                <a:solidFill>
                  <a:srgbClr val="FF0000"/>
                </a:solidFill>
              </a:rPr>
              <a:t>документов, полученных электронным способом, поскольку степень их надежности будет ниже.</a:t>
            </a:r>
          </a:p>
          <a:p>
            <a:r>
              <a:rPr lang="ru-RU" sz="1400" dirty="0" smtClean="0">
                <a:solidFill>
                  <a:srgbClr val="FF0000"/>
                </a:solidFill>
              </a:rPr>
              <a:t>IDW ссылается на требования относительно того, что любые существенные проблемы, выявленные в ходе аудиторской</a:t>
            </a:r>
          </a:p>
          <a:p>
            <a:r>
              <a:rPr lang="ru-RU" sz="1400" dirty="0" smtClean="0">
                <a:solidFill>
                  <a:srgbClr val="FF0000"/>
                </a:solidFill>
              </a:rPr>
              <a:t>проверки, например, при получении аудиторских доказательств, должны найти свое объяснение в аудиторском заключении.</a:t>
            </a:r>
          </a:p>
          <a:p>
            <a:r>
              <a:rPr lang="ru-RU" sz="1400" dirty="0" smtClean="0">
                <a:solidFill>
                  <a:srgbClr val="FF0000"/>
                </a:solidFill>
              </a:rPr>
              <a:t>Аудитор должен использовать все разумные и имеющиеся у него возможности для прояснения тех или иных фактов. Как следствие, аудитору стоит рассмотреть возможность внесения соответствующих изменений в своем аудиторском заключении.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980034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351</TotalTime>
  <Words>3876</Words>
  <Application>Microsoft Office PowerPoint</Application>
  <PresentationFormat>Экран (4:3)</PresentationFormat>
  <Paragraphs>250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Times New Roman</vt:lpstr>
      <vt:lpstr>Trebuchet MS</vt:lpstr>
      <vt:lpstr>Wingdings</vt:lpstr>
      <vt:lpstr>Wingdings 2</vt:lpstr>
      <vt:lpstr>Изящная</vt:lpstr>
      <vt:lpstr>Особенности проведения аудиторских проверок в условиях пандемии КОВИД -19</vt:lpstr>
      <vt:lpstr> Мы выделяем следующие ключевые моменты, которые необходимо аудиторам принять во внимание: </vt:lpstr>
      <vt:lpstr>Разъяснение подготовлено в соответствии с требованиями нормативных правовых актов РФ, действующих по состоянию на 10 апреля 2020 года Комитет по правовым вопросам аудиторской деятельности </vt:lpstr>
      <vt:lpstr>Разъяснение подготовлено в соответствии с требованиями нормативных правовых актов РФ, действующих по состоянию на 10 апреля 2020 года Комитет по правовым вопросам аудиторской деятельности </vt:lpstr>
      <vt:lpstr>Особенности применения МСА 570 в условиях пандемии ( оценка непрерывности деятельности)</vt:lpstr>
      <vt:lpstr>Письмо Минфина России от 7 апреля 2020 г. № 07-02-09/27403 </vt:lpstr>
      <vt:lpstr>Письмо Минфина России от 7 апреля 2020 г. № 07-02-09/27403 </vt:lpstr>
      <vt:lpstr>Рекомендации Организация Accountancy Europe</vt:lpstr>
      <vt:lpstr>Рекомендации Организация Accountancy Europe</vt:lpstr>
      <vt:lpstr>Рекомендации Организация Accountancy Europe</vt:lpstr>
      <vt:lpstr>ВЫВОДЫ АУДИТОРА ОТНОСИТЕЛЬНО ПРИНЦИПА НЕПРЕРЫВНОСТИ ДЕЯТЕЛЬНОСТИ ЗАЯВЛЕНИЯ РУКОВОДСТВА АУДИРУЕМОГО ЛИЦА ОТНОСИТЕЛЬНО ПРИНЦИПА НЕПРЕРЫВНОСТИ </vt:lpstr>
      <vt:lpstr>ВЫВОДЫ АУДИТОРА ОТНОСИТЕЛЬНО ПРИНЦИПА НЕПРЕРЫВНОСТИ ДЕЯТЕЛЬНОСТИ ЗАЯВЛЕНИЯ РУКОВОДСТВА АУДИРУЕМОГО ЛИЦА ОТНОСИТЕЛЬНО ПРИНЦИПА НЕПРЕРЫВНОСТИ </vt:lpstr>
      <vt:lpstr>Аудитор должен следовать МСА 560 «Ответственность аудитора в вопросах событий после отчетной даты»,</vt:lpstr>
      <vt:lpstr>АУДИТОРСКОЕ ЗАКЛЮЧЕНИЕ </vt:lpstr>
      <vt:lpstr>АУДИТОРСКОЕ ЗАКЛЮЧЕНИЕ </vt:lpstr>
      <vt:lpstr>РАЗДЕЛ «ВАЖНЫЕ ОБСТОЯТЕЛЬСТВА» </vt:lpstr>
      <vt:lpstr>КЛЮЧЕВЫЕ ВОПРОСЫ АУДИТА (ДЛЯ ПУБЛИЧНЫХ КОМПАНИЙ) </vt:lpstr>
      <vt:lpstr>Российская практика выдачи аудиторских заключений в 2021 году</vt:lpstr>
      <vt:lpstr>Особенности аудита в 2021</vt:lpstr>
      <vt:lpstr>Сбор аудиторских доказательств</vt:lpstr>
      <vt:lpstr>Сбор аудиторских доказательств</vt:lpstr>
      <vt:lpstr>Выводы аудитора 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проведения аудиторских проверок в условиях пандемии КОВИД -19</dc:title>
  <dc:creator>Котова</dc:creator>
  <cp:lastModifiedBy>maximus12115@gmail.com</cp:lastModifiedBy>
  <cp:revision>15</cp:revision>
  <dcterms:created xsi:type="dcterms:W3CDTF">2020-11-05T07:09:52Z</dcterms:created>
  <dcterms:modified xsi:type="dcterms:W3CDTF">2021-04-02T07:12:49Z</dcterms:modified>
</cp:coreProperties>
</file>