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0" r:id="rId4"/>
    <p:sldId id="272" r:id="rId5"/>
    <p:sldId id="273" r:id="rId6"/>
    <p:sldId id="274" r:id="rId7"/>
    <p:sldId id="275" r:id="rId8"/>
    <p:sldId id="276" r:id="rId9"/>
    <p:sldId id="259" r:id="rId10"/>
    <p:sldId id="257" r:id="rId11"/>
    <p:sldId id="261" r:id="rId12"/>
    <p:sldId id="262" r:id="rId13"/>
    <p:sldId id="263" r:id="rId14"/>
    <p:sldId id="267" r:id="rId15"/>
    <p:sldId id="264" r:id="rId16"/>
    <p:sldId id="265" r:id="rId17"/>
    <p:sldId id="266" r:id="rId18"/>
    <p:sldId id="268" r:id="rId19"/>
    <p:sldId id="269" r:id="rId20"/>
    <p:sldId id="25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58290" cy="54574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по выявлению сделок или финансовых операций, которые могут быть осуществлены в целях легализации (отмывания) доходов, полученных преступным путем или финансирования терроризма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030" y="6014434"/>
            <a:ext cx="3527180" cy="5108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4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876" y="270456"/>
            <a:ext cx="8701827" cy="142909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правового регулирования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302" y="1958662"/>
            <a:ext cx="10494650" cy="441638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 соглашения: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конвенция ООН о борьбе с финансированием терроризма, г. Нью-Йорк, 9 декабря 1999 г.;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ООН против транснациональной организованной преступности, г. Нью-Йорк, 15 ноября 2000 г.;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Европейская конвенция о пресечении терроризма (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ETS N 90)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Страсбург, 27 января 1977 г.;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Совета Европы об отмывании, выявлении, изъятии и конфискации доходов от преступной деятельности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ETS N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141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г. Страсбург, 8 ноября 1990 г.;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Шанхайская конвенция о борьбе с терроризмом, сепаратизмом и экстремизмом, г. Шанхай, 15 июня 2001 г.;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7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25191"/>
            <a:ext cx="8498425" cy="217331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правового регулирования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70468"/>
            <a:ext cx="10494650" cy="40239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 РФ: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Российской Федерации;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07.08.2001 г. № 115-ФЗ «О противодействии легализации (отмыванию) доходов, полученных преступным путем, и финансированию терроризма»;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30.12.2008 № 307-ФЗ «Об аудиторской деятельности»;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63828"/>
            <a:ext cx="8253725" cy="151648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правового регулирования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880315"/>
            <a:ext cx="10597681" cy="411408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Российской Федерации от 16.02.2005 № 82 «Об утверждении Положения о порядке передачи информации в Федеральную службу по финансовому мониторингу адвокатами, нотариусами и лицами, осуществляющими предпринимательскую деятельность в сфере оказания юридических или бухгалтерских услуг»;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Росфинмониторинга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08.05.2009 № 103 «Об утверждении Рекомендаций по разработке критериев выявления и определению признаков необычных сделок»;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Росфинмониторинга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22.04.2015 № 110 «Об утверждении Инструкции о представлении в Федеральную службу по финансовому мониторингу информации, предусмотренной Федеральным законом от 7 августа 2001 г. № 115-ФЗ «О противодействии легализации (отмыванию) доходов, полученных преступным путем, и финансированию терроризма»;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80493"/>
            <a:ext cx="8240846" cy="1812701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правового регулирования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764405"/>
            <a:ext cx="10662076" cy="44560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Российской Федерации от 06.08.2015 № 804 «Об утверждении Правил определения перечня организаций и физических лиц, в отношении которых имеются сведения об их причастности к экстремисткой деятельности или терроризму, и доведения этого перечня до сведения организаций, осуществляющих операции с денежными средствами или иным имуществом, и индивидуальных предпринимателей»;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7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595" y="350950"/>
            <a:ext cx="8534400" cy="1507067"/>
          </a:xfrm>
        </p:spPr>
        <p:txBody>
          <a:bodyPr/>
          <a:lstStyle/>
          <a:p>
            <a:r>
              <a:rPr lang="ru-RU" dirty="0" smtClean="0"/>
              <a:t>Что было?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784" y="1858017"/>
            <a:ext cx="10156713" cy="3440526"/>
          </a:xfrm>
        </p:spPr>
        <p:txBody>
          <a:bodyPr/>
          <a:lstStyle/>
          <a:p>
            <a:r>
              <a:rPr lang="ru-RU" sz="2400" dirty="0"/>
              <a:t>Ранее аудитор должен был информировать </a:t>
            </a:r>
            <a:r>
              <a:rPr lang="ru-RU" sz="2400" dirty="0" err="1" smtClean="0"/>
              <a:t>Росфинмониторинг</a:t>
            </a:r>
            <a:r>
              <a:rPr lang="ru-RU" sz="2400" dirty="0" smtClean="0"/>
              <a:t> </a:t>
            </a:r>
            <a:r>
              <a:rPr lang="ru-RU" sz="2400" dirty="0"/>
              <a:t>о том, что учредители (участники) </a:t>
            </a:r>
            <a:r>
              <a:rPr lang="ru-RU" sz="2400" dirty="0" err="1"/>
              <a:t>аудируемого</a:t>
            </a:r>
            <a:r>
              <a:rPr lang="ru-RU" sz="2400" dirty="0"/>
              <a:t> лица или их представители либо его руководитель не приняли в течение 90 календарных дней надлежащих мер по рассмотрению информации о ставших известными аудитору случаях нарушений соответствующего законодательства, либо признаках таких случаев, либо риске возникновения таких случаев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3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9335550" cy="132330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изменилось?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815921"/>
            <a:ext cx="9335551" cy="417847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 России подписал Федеральный закон от 23.04.2018 № 112-ФЗ «О внесении изменений в Федеральный закон «О противодействии легализации (отмыванию) доходов, полученных преступным путем, и финансированию терроризма» и статью 13 Федерального закона «Об аудиторской деятельности».</a:t>
            </a: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аудиторских организаций, индивидуальных аудиторов введена обязанность при оказании аудиторских услуг уведомлять уполномоченный орган (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Росфинмониторинг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 наличии любых оснований полагать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сделки или финансовые операции 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аудируемого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лица могли или могут быть осуществлены в целях легализации (отмывания) доходов, полученных преступным путем, или финансирования терроризма.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95404" cy="1477851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оценке рисков рекомендуется разделять на следующие категории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408349"/>
            <a:ext cx="10095405" cy="358605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Клиентские риски;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Географические риски;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 риски.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1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95404" cy="125891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Клиентские риски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944711"/>
            <a:ext cx="8086300" cy="42371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Риски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связанные с видом деятельности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аудируемого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лица, его клиентами и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контрагентами</a:t>
            </a:r>
          </a:p>
          <a:p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Риски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связанные с поведением клиента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730" y="482002"/>
            <a:ext cx="8534400" cy="1507067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Географические факторы риска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4959" y="2926724"/>
            <a:ext cx="4649787" cy="57626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7099" y="2926724"/>
            <a:ext cx="4665134" cy="5762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82558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 риски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457" y="437882"/>
            <a:ext cx="8534400" cy="1507067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879" y="1944949"/>
            <a:ext cx="10185557" cy="42369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Правовые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системы противодействия отмыванию доходов, полученных преступным путем.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Методических рекомендаций по выявлению аудиторскими организациями и индивидуальными аудиторами при оказании аудиторских услуг сделок или финансовых операций 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аудируемого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лица, которые могли или могут быть осуществлены в целях легализации (отмывания) доходов, полученных преступных путем, или финансирования терроризма.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Клиентские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риски.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риски.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Практические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аспекты информирования уполномоченного органа. Особенности составления аудиторских рабочих документов.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378" y="1893194"/>
            <a:ext cx="86288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85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60" y="314577"/>
            <a:ext cx="8534400" cy="6642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3457" y="1493950"/>
            <a:ext cx="90007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Доходы, полученные преступным путем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денежные средства или иное имущество, полученное в результате совершения преступления.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Легализация (отмывание) доходов,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полученных преступным путем – это придание правомерного вида владению, пользованию и распоряжению денежными средствами или иным имуществом, полученным в результате совершения преступления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перации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денежными средствами или иным имуществом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действия физических и юридических лиц с денежными средствами или иным имуществом независимо от формы и способа их осуществления, направленные на установление, изменение или прекращение связанных с ними гражданских прав и обязанностей;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89586"/>
            <a:ext cx="10058400" cy="150360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легализации доходов, полученных преступным путем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893194"/>
            <a:ext cx="8807518" cy="410120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Преступление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 и взяточничество;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Мошенничество;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Организованная преступность;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Торговля наркотиками и людьми;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Экологические преступления;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Терроризм;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Прочие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преступления (вне зависимости от их тяжести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2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4132"/>
            <a:ext cx="9567370" cy="146497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легализации доходов, полученных преступным путем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292439"/>
            <a:ext cx="8535988" cy="370196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Запутывание следов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Дистанционирование денег от преступных источников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еревод денег на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счета;</a:t>
            </a:r>
          </a:p>
          <a:p>
            <a:pPr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денег в другие страны.</a:t>
            </a:r>
          </a:p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Размещение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доходов от преступной деятельности в поток коммерческих средств.</a:t>
            </a:r>
          </a:p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Интеграция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создание видимости законно полученного богатства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303" y="428222"/>
            <a:ext cx="9683280" cy="1477851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цели легализации доходов, полученных преступным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906073"/>
            <a:ext cx="9348430" cy="4088327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Сокрытие следов происхождения доходов, полученных из нелегальных источников.</a:t>
            </a:r>
          </a:p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видимости законности получения доходов.</a:t>
            </a:r>
          </a:p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Сокрытие лиц, извлекающих незаконные доходы и инициирующих сам процесс отмывания.</a:t>
            </a:r>
          </a:p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Уклонение от уплаты налогов.</a:t>
            </a:r>
          </a:p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удобного и оперативного доступа к денежным средствам, полученным из нелегальных источников. Создание условий для безопасного и комфортного потребления.</a:t>
            </a:r>
          </a:p>
          <a:p>
            <a:pPr marL="342900" lvl="0" indent="-342900" fontAlgn="base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безопасного инвестирования в легальный бизнес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029" y="260797"/>
            <a:ext cx="10881015" cy="1967248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создания эффективной системы борьбы с отмыванием денег необходимо взаимодействие между следующими органами: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112135"/>
            <a:ext cx="8535988" cy="4417454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Органами законодательной власти;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Органами исполнительной власти или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министерствами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Судебными органами;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Правоохранительными органами,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полицию, таможенную службу и т. д.;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одразделениями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финансовой разведки;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онтрольно-надзорными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органами,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Центральный банк,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финансовые учреждения, определенные нефинансовые организации и специалистов.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необходимо взаимодействие между частными учреждениями, в частности банками и другими финансовыми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учреждениями.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7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717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468193"/>
            <a:ext cx="9618887" cy="45262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целью борьбы с отмыванием доходов, полученных преступным путем, была создана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 организация по борьбе с отмыванием преступных доходов (ФАТФ)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1989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году.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Членами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ФАТФ являются 35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стран(в том числе Россия) и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международные организации, наблюдателями — 20 организаций и две страны.</a:t>
            </a:r>
          </a:p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Рекомендаций ФАТФ являются обязательными международными стандартами для выполнения государствами — членами ООН.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1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1637" y="1687132"/>
            <a:ext cx="10481771" cy="368908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системы, обеспечительные меры и конфискация. Рекомендации касаются законотворческой деятельности органов власти.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финансовым учреждениям и иным нефинансовым организациям, лицам определенных профессий.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Институциональные и прочие меры, необходимые в системах противодействия отмыванию денег и финансированию терроризма.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Международное сотрудничество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856" y="708338"/>
            <a:ext cx="897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ФАТФ разработала рекомендации, которые структурно делятся на следующие группы: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9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387</TotalTime>
  <Words>928</Words>
  <Application>Microsoft Office PowerPoint</Application>
  <PresentationFormat>Широкоэкранный</PresentationFormat>
  <Paragraphs>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Courier New</vt:lpstr>
      <vt:lpstr>Wingdings</vt:lpstr>
      <vt:lpstr>Wingdings 3</vt:lpstr>
      <vt:lpstr>Сектор</vt:lpstr>
      <vt:lpstr>Методические рекомендации по выявлению сделок или финансовых операций, которые могут быть осуществлены в целях легализации (отмывания) доходов, полученных преступным путем или финансирования терроризма</vt:lpstr>
      <vt:lpstr>Программа</vt:lpstr>
      <vt:lpstr>Презентация PowerPoint</vt:lpstr>
      <vt:lpstr>Этапы легализации доходов, полученных преступным путем</vt:lpstr>
      <vt:lpstr>Этапы легализации доходов, полученных преступным путем</vt:lpstr>
      <vt:lpstr>Основные цели легализации доходов, полученных преступным путем</vt:lpstr>
      <vt:lpstr>Для создания эффективной системы борьбы с отмыванием денег необходимо взаимодействие между следующими органами:</vt:lpstr>
      <vt:lpstr>Презентация PowerPoint</vt:lpstr>
      <vt:lpstr>Презентация PowerPoint</vt:lpstr>
      <vt:lpstr>Источники правового регулирования</vt:lpstr>
      <vt:lpstr>Источники правового регулирования</vt:lpstr>
      <vt:lpstr>Источники правового регулирования</vt:lpstr>
      <vt:lpstr>Источники правового регулирования</vt:lpstr>
      <vt:lpstr>Что было?</vt:lpstr>
      <vt:lpstr>Что изменилось?</vt:lpstr>
      <vt:lpstr>При оценке рисков рекомендуется разделять на следующие категории</vt:lpstr>
      <vt:lpstr>Клиентские риски</vt:lpstr>
      <vt:lpstr>Географические факторы риска</vt:lpstr>
      <vt:lpstr>Операционные риски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выявлению сделок или финансовых операций, которые могут быть осуществлены в целях легализации (отмывания) доходов, полученных преступным путем или финансирования терроризма</dc:title>
  <dc:creator>Анастасия</dc:creator>
  <cp:lastModifiedBy>Анастасия</cp:lastModifiedBy>
  <cp:revision>24</cp:revision>
  <dcterms:created xsi:type="dcterms:W3CDTF">2018-09-17T07:05:44Z</dcterms:created>
  <dcterms:modified xsi:type="dcterms:W3CDTF">2018-09-18T10:47:16Z</dcterms:modified>
</cp:coreProperties>
</file>