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0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B176-0CB7-4485-B7A2-981D334CCDAE}" type="datetimeFigureOut">
              <a:rPr lang="ru-RU" smtClean="0"/>
              <a:t>24.06.2014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DF07-55BC-42B8-A9BA-A405EE244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687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B176-0CB7-4485-B7A2-981D334CCDAE}" type="datetimeFigureOut">
              <a:rPr lang="ru-RU" smtClean="0"/>
              <a:t>24.06.2014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DF07-55BC-42B8-A9BA-A405EE244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085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B176-0CB7-4485-B7A2-981D334CCDAE}" type="datetimeFigureOut">
              <a:rPr lang="ru-RU" smtClean="0"/>
              <a:t>24.06.2014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DF07-55BC-42B8-A9BA-A405EE244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396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B176-0CB7-4485-B7A2-981D334CCDAE}" type="datetimeFigureOut">
              <a:rPr lang="ru-RU" smtClean="0"/>
              <a:t>24.06.2014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DF07-55BC-42B8-A9BA-A405EE244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951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B176-0CB7-4485-B7A2-981D334CCDAE}" type="datetimeFigureOut">
              <a:rPr lang="ru-RU" smtClean="0"/>
              <a:t>24.06.2014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DF07-55BC-42B8-A9BA-A405EE244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095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B176-0CB7-4485-B7A2-981D334CCDAE}" type="datetimeFigureOut">
              <a:rPr lang="ru-RU" smtClean="0"/>
              <a:t>24.06.2014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DF07-55BC-42B8-A9BA-A405EE244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28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B176-0CB7-4485-B7A2-981D334CCDAE}" type="datetimeFigureOut">
              <a:rPr lang="ru-RU" smtClean="0"/>
              <a:t>24.06.2014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DF07-55BC-42B8-A9BA-A405EE244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322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B176-0CB7-4485-B7A2-981D334CCDAE}" type="datetimeFigureOut">
              <a:rPr lang="ru-RU" smtClean="0"/>
              <a:t>24.06.2014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DF07-55BC-42B8-A9BA-A405EE244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712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B176-0CB7-4485-B7A2-981D334CCDAE}" type="datetimeFigureOut">
              <a:rPr lang="ru-RU" smtClean="0"/>
              <a:t>24.06.2014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DF07-55BC-42B8-A9BA-A405EE244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B176-0CB7-4485-B7A2-981D334CCDAE}" type="datetimeFigureOut">
              <a:rPr lang="ru-RU" smtClean="0"/>
              <a:t>24.06.2014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DF07-55BC-42B8-A9BA-A405EE244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59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B176-0CB7-4485-B7A2-981D334CCDAE}" type="datetimeFigureOut">
              <a:rPr lang="ru-RU" smtClean="0"/>
              <a:t>24.06.2014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DF07-55BC-42B8-A9BA-A405EE244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261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CB176-0CB7-4485-B7A2-981D334CCDAE}" type="datetimeFigureOut">
              <a:rPr lang="ru-RU" smtClean="0"/>
              <a:t>24.06.2014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4DF07-55BC-42B8-A9BA-A405EE244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903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ssros.ru/partnership/fund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ssros.ru/partnership/pressa/news/1044/#sub_551606" TargetMode="External"/><Relationship Id="rId2" Type="http://schemas.openxmlformats.org/officeDocument/2006/relationships/hyperlink" Target="http://ssros.ru/partnership/pressa/news/1044/#sub_55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sros.ru/partnership/pressa/news/1044/#sub_551607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garantf1://12038258.5520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5"/>
            <a:ext cx="8424936" cy="115212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Национальное Объединение саморегулируемых организаций, основанных на членстве лиц, осуществляющих строительство.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280920" cy="4896544"/>
          </a:xfrm>
        </p:spPr>
        <p:txBody>
          <a:bodyPr>
            <a:normAutofit lnSpcReduction="10000"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Национальные системы и</a:t>
            </a:r>
            <a:r>
              <a:rPr lang="ru-RU" sz="5400" b="1" dirty="0" smtClean="0">
                <a:solidFill>
                  <a:srgbClr val="0070C0"/>
                </a:solidFill>
              </a:rPr>
              <a:t>нформационной открытости саморегулирования.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МОЗОЛЕВСКИЙ ВАЛЕРИЙ ПАВЛОВИЧ – 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ГЕНЕРАЛЬНЫЙ ДИРЕКТОР НП СРО «САХАЛИНСТРОЙ», 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ЧЛЕН КОМИТЕТА ПО РЕГЛАМЕНТУ   НОСТРОЙ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+7-914-755-62-50                                         эл. почта:</a:t>
            </a:r>
            <a:r>
              <a:rPr lang="en-US" sz="2000" b="1" dirty="0" smtClean="0">
                <a:solidFill>
                  <a:schemeClr val="tx1"/>
                </a:solidFill>
              </a:rPr>
              <a:t>director@ssros.ru</a:t>
            </a:r>
            <a:endParaRPr lang="ru-RU" sz="2000" b="1" dirty="0" smtClean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ИЮНЬ </a:t>
            </a:r>
            <a:r>
              <a:rPr lang="ru-RU" sz="2000" b="1" dirty="0" smtClean="0">
                <a:solidFill>
                  <a:schemeClr val="tx1"/>
                </a:solidFill>
              </a:rPr>
              <a:t> 2014 Г.</a:t>
            </a:r>
          </a:p>
          <a:p>
            <a:endParaRPr lang="ru-RU" sz="20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895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3200" b="1" dirty="0" smtClean="0">
                <a:solidFill>
                  <a:srgbClr val="FF0000"/>
                </a:solidFill>
              </a:rPr>
              <a:t>ИНФОРМАЦИОННАЯ    ОТКРЫТОСТЬ САМОРЕГУЛИРУЕМЫХ  ОРГАНИЗАЦИЙ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    Сама </a:t>
            </a:r>
            <a:r>
              <a:rPr lang="ru-RU" b="1" dirty="0">
                <a:solidFill>
                  <a:srgbClr val="0070C0"/>
                </a:solidFill>
              </a:rPr>
              <a:t>информационная открытость СРО </a:t>
            </a:r>
            <a:r>
              <a:rPr lang="ru-RU" b="1" dirty="0" smtClean="0">
                <a:solidFill>
                  <a:srgbClr val="0070C0"/>
                </a:solidFill>
              </a:rPr>
              <a:t>недостаточна для понимания состояния  </a:t>
            </a:r>
            <a:r>
              <a:rPr lang="ru-RU" b="1" dirty="0">
                <a:solidFill>
                  <a:srgbClr val="0070C0"/>
                </a:solidFill>
              </a:rPr>
              <a:t>информационной открытости </a:t>
            </a:r>
            <a:r>
              <a:rPr lang="ru-RU" b="1" dirty="0" smtClean="0">
                <a:solidFill>
                  <a:srgbClr val="0070C0"/>
                </a:solidFill>
              </a:rPr>
              <a:t>саморегулирования в конкретном виде деятельности.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     Информационная </a:t>
            </a:r>
            <a:r>
              <a:rPr lang="ru-RU" b="1" dirty="0">
                <a:solidFill>
                  <a:srgbClr val="0070C0"/>
                </a:solidFill>
              </a:rPr>
              <a:t>открытость отдельного </a:t>
            </a:r>
            <a:r>
              <a:rPr lang="ru-RU" b="1" dirty="0" smtClean="0">
                <a:solidFill>
                  <a:srgbClr val="0070C0"/>
                </a:solidFill>
              </a:rPr>
              <a:t>СРО, используя   </a:t>
            </a:r>
            <a:r>
              <a:rPr lang="ru-RU" b="1" dirty="0">
                <a:solidFill>
                  <a:srgbClr val="0070C0"/>
                </a:solidFill>
              </a:rPr>
              <a:t>его </a:t>
            </a:r>
            <a:r>
              <a:rPr lang="ru-RU" b="1" dirty="0" smtClean="0">
                <a:solidFill>
                  <a:srgbClr val="0070C0"/>
                </a:solidFill>
              </a:rPr>
              <a:t>сайт, должна, </a:t>
            </a:r>
            <a:r>
              <a:rPr lang="ru-RU" b="1" dirty="0" smtClean="0">
                <a:solidFill>
                  <a:srgbClr val="0070C0"/>
                </a:solidFill>
              </a:rPr>
              <a:t>в первую очередь, </a:t>
            </a:r>
            <a:r>
              <a:rPr lang="ru-RU" b="1" dirty="0" smtClean="0">
                <a:solidFill>
                  <a:srgbClr val="0070C0"/>
                </a:solidFill>
              </a:rPr>
              <a:t>рассматриваться, как </a:t>
            </a:r>
            <a:r>
              <a:rPr lang="ru-RU" b="1" dirty="0">
                <a:solidFill>
                  <a:srgbClr val="0070C0"/>
                </a:solidFill>
              </a:rPr>
              <a:t>первичная информация для аналитической работы специалистов Национального </a:t>
            </a:r>
            <a:r>
              <a:rPr lang="ru-RU" b="1" dirty="0" smtClean="0">
                <a:solidFill>
                  <a:srgbClr val="0070C0"/>
                </a:solidFill>
              </a:rPr>
              <a:t>Объединения  саморегулируемых организаций и надзорных органов. 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633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ИНФОРМАЦИОННАЯ    ОТКРЫТОСТЬ САМОРЕГУЛИРОВАНИЯ В КОНКРЕТНОЙ СФЕРЕ.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525658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3400" b="1" dirty="0" smtClean="0">
                <a:solidFill>
                  <a:srgbClr val="0070C0"/>
                </a:solidFill>
              </a:rPr>
              <a:t>      Необходимо </a:t>
            </a:r>
            <a:r>
              <a:rPr lang="ru-RU" sz="3400" b="1" dirty="0">
                <a:solidFill>
                  <a:srgbClr val="0070C0"/>
                </a:solidFill>
              </a:rPr>
              <a:t>создать </a:t>
            </a:r>
            <a:r>
              <a:rPr lang="ru-RU" sz="3400" b="1" dirty="0" smtClean="0">
                <a:solidFill>
                  <a:srgbClr val="C00000"/>
                </a:solidFill>
              </a:rPr>
              <a:t>Национальные системы </a:t>
            </a:r>
            <a:r>
              <a:rPr lang="ru-RU" sz="3400" b="1" dirty="0" smtClean="0">
                <a:solidFill>
                  <a:srgbClr val="C00000"/>
                </a:solidFill>
              </a:rPr>
              <a:t>информационной открытости саморегулирования</a:t>
            </a:r>
            <a:r>
              <a:rPr lang="ru-RU" sz="3400" b="1" dirty="0" smtClean="0">
                <a:solidFill>
                  <a:srgbClr val="0070C0"/>
                </a:solidFill>
              </a:rPr>
              <a:t> </a:t>
            </a:r>
            <a:r>
              <a:rPr lang="ru-RU" sz="3400" b="1" dirty="0" smtClean="0">
                <a:solidFill>
                  <a:srgbClr val="C00000"/>
                </a:solidFill>
              </a:rPr>
              <a:t>в конкретных сферах деятельности</a:t>
            </a:r>
            <a:r>
              <a:rPr lang="ru-RU" sz="3400" b="1" dirty="0" smtClean="0">
                <a:solidFill>
                  <a:srgbClr val="0070C0"/>
                </a:solidFill>
              </a:rPr>
              <a:t>, используя  которые, </a:t>
            </a:r>
            <a:r>
              <a:rPr lang="ru-RU" sz="3400" b="1" dirty="0">
                <a:solidFill>
                  <a:srgbClr val="0070C0"/>
                </a:solidFill>
              </a:rPr>
              <a:t>можно было </a:t>
            </a:r>
            <a:r>
              <a:rPr lang="ru-RU" sz="3400" b="1" dirty="0" smtClean="0">
                <a:solidFill>
                  <a:srgbClr val="0070C0"/>
                </a:solidFill>
              </a:rPr>
              <a:t>бы проводить </a:t>
            </a:r>
            <a:r>
              <a:rPr lang="ru-RU" sz="3400" b="1" dirty="0">
                <a:solidFill>
                  <a:srgbClr val="0070C0"/>
                </a:solidFill>
              </a:rPr>
              <a:t>аналитический мониторинг исполнения </a:t>
            </a:r>
            <a:r>
              <a:rPr lang="ru-RU" sz="3400" b="1" dirty="0" smtClean="0">
                <a:solidFill>
                  <a:srgbClr val="0070C0"/>
                </a:solidFill>
              </a:rPr>
              <a:t>соответствующего закона, НПА и   стандартов саморегулируемых организаций  </a:t>
            </a:r>
            <a:r>
              <a:rPr lang="ru-RU" sz="3400" b="1" dirty="0">
                <a:solidFill>
                  <a:srgbClr val="0070C0"/>
                </a:solidFill>
              </a:rPr>
              <a:t>информационной открытости </a:t>
            </a:r>
            <a:r>
              <a:rPr lang="ru-RU" sz="3400" b="1" dirty="0" smtClean="0">
                <a:solidFill>
                  <a:srgbClr val="0070C0"/>
                </a:solidFill>
              </a:rPr>
              <a:t> </a:t>
            </a:r>
            <a:r>
              <a:rPr lang="ru-RU" sz="3400" b="1" dirty="0">
                <a:solidFill>
                  <a:srgbClr val="0070C0"/>
                </a:solidFill>
              </a:rPr>
              <a:t>специалистами </a:t>
            </a:r>
            <a:r>
              <a:rPr lang="ru-RU" sz="3400" b="1" dirty="0" smtClean="0">
                <a:solidFill>
                  <a:srgbClr val="0070C0"/>
                </a:solidFill>
              </a:rPr>
              <a:t>Национальных Объединений, </a:t>
            </a:r>
            <a:r>
              <a:rPr lang="ru-RU" sz="3400" b="1" dirty="0">
                <a:solidFill>
                  <a:srgbClr val="0070C0"/>
                </a:solidFill>
              </a:rPr>
              <a:t>специалистами </a:t>
            </a:r>
            <a:r>
              <a:rPr lang="ru-RU" sz="3400" b="1" dirty="0" smtClean="0">
                <a:solidFill>
                  <a:srgbClr val="0070C0"/>
                </a:solidFill>
              </a:rPr>
              <a:t>надзорных органов </a:t>
            </a:r>
            <a:r>
              <a:rPr lang="ru-RU" sz="3400" b="1" dirty="0">
                <a:solidFill>
                  <a:srgbClr val="0070C0"/>
                </a:solidFill>
              </a:rPr>
              <a:t>и </a:t>
            </a:r>
            <a:r>
              <a:rPr lang="ru-RU" sz="3400" b="1" dirty="0" smtClean="0">
                <a:solidFill>
                  <a:srgbClr val="0070C0"/>
                </a:solidFill>
              </a:rPr>
              <a:t>потребителями.</a:t>
            </a:r>
          </a:p>
          <a:p>
            <a:pPr marL="0" indent="0" algn="just">
              <a:buNone/>
            </a:pPr>
            <a:endParaRPr lang="ru-RU" sz="3400" b="1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ru-RU" sz="3400" b="1" dirty="0" smtClean="0">
                <a:solidFill>
                  <a:srgbClr val="C00000"/>
                </a:solidFill>
              </a:rPr>
              <a:t>      Национальная система призвана постоянно посылать  сигналы руководителям саморегулируемых организаций,   надзорных органов, потребителям  и общественным объединениям о соблюдении законности конкретными </a:t>
            </a:r>
            <a:r>
              <a:rPr lang="ru-RU" sz="3400" b="1" smtClean="0">
                <a:solidFill>
                  <a:srgbClr val="C00000"/>
                </a:solidFill>
              </a:rPr>
              <a:t>СРО.</a:t>
            </a:r>
          </a:p>
          <a:p>
            <a:pPr marL="0" indent="0" algn="just">
              <a:buNone/>
            </a:pPr>
            <a:endParaRPr lang="ru-RU" sz="3400" b="1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ru-RU" sz="3800" b="1" dirty="0" smtClean="0">
                <a:solidFill>
                  <a:srgbClr val="00B050"/>
                </a:solidFill>
              </a:rPr>
              <a:t>На </a:t>
            </a:r>
            <a:r>
              <a:rPr lang="ru-RU" sz="3800" b="1" dirty="0">
                <a:solidFill>
                  <a:srgbClr val="00B050"/>
                </a:solidFill>
              </a:rPr>
              <a:t>это должна быть решимость и воля </a:t>
            </a:r>
            <a:r>
              <a:rPr lang="ru-RU" sz="3800" b="1" dirty="0" smtClean="0">
                <a:solidFill>
                  <a:srgbClr val="00B050"/>
                </a:solidFill>
              </a:rPr>
              <a:t>Президентов Национальных объединений.</a:t>
            </a:r>
            <a:endParaRPr lang="ru-RU" sz="3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754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3200" b="1" dirty="0" smtClean="0">
                <a:solidFill>
                  <a:srgbClr val="C00000"/>
                </a:solidFill>
              </a:rPr>
              <a:t>Национальные системы информационной открытости саморегулирования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в конкретных сферах деятельности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896544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400" b="1" dirty="0" smtClean="0"/>
              <a:t>    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400" b="1" dirty="0" smtClean="0"/>
              <a:t>  </a:t>
            </a:r>
            <a:r>
              <a:rPr lang="ru-RU" sz="2400" b="1" dirty="0" smtClean="0">
                <a:solidFill>
                  <a:srgbClr val="0070C0"/>
                </a:solidFill>
              </a:rPr>
              <a:t>Информационная доступность и понятность потребителям системы информационной открытости саморегулирования  в конкретном виде деятельности должна стать </a:t>
            </a:r>
            <a:r>
              <a:rPr lang="ru-RU" sz="2400" b="1" dirty="0" smtClean="0">
                <a:solidFill>
                  <a:srgbClr val="C00000"/>
                </a:solidFill>
              </a:rPr>
              <a:t>одной  из основных функций Национального объединения саморегулируемых организаций</a:t>
            </a:r>
            <a:r>
              <a:rPr lang="ru-RU" sz="2400" b="1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       Это даст возможность потребителям и контролирующим органам оценивать состояние информационной открытости и достаточности информации о деятельности каждого СРО конкретного вида деятельности и самого Национального объединения на одной площадке – на сайте Национального объединения, в каждый данный момент времени. Одновременно это позволит поднять значимость и рейтинг сайта, а также узнаваемость самого Объединения.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921479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3200" b="1" dirty="0" smtClean="0">
                <a:solidFill>
                  <a:srgbClr val="C00000"/>
                </a:solidFill>
              </a:rPr>
              <a:t>Национальные системы информационной открытости саморегулирования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в конкретных сферах деятельности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363272" cy="4752528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Открытые </a:t>
            </a:r>
            <a:r>
              <a:rPr lang="ru-RU" b="1" dirty="0">
                <a:solidFill>
                  <a:srgbClr val="0070C0"/>
                </a:solidFill>
              </a:rPr>
              <a:t>сведения, которые по закону должны обнародовать </a:t>
            </a:r>
            <a:r>
              <a:rPr lang="ru-RU" b="1" dirty="0" smtClean="0">
                <a:solidFill>
                  <a:srgbClr val="0070C0"/>
                </a:solidFill>
              </a:rPr>
              <a:t>саморегулируемые организации, </a:t>
            </a:r>
            <a:r>
              <a:rPr lang="ru-RU" b="1" dirty="0">
                <a:solidFill>
                  <a:srgbClr val="0070C0"/>
                </a:solidFill>
              </a:rPr>
              <a:t>необходимо синтезировать на </a:t>
            </a:r>
            <a:r>
              <a:rPr lang="ru-RU" b="1" dirty="0" smtClean="0">
                <a:solidFill>
                  <a:srgbClr val="0070C0"/>
                </a:solidFill>
              </a:rPr>
              <a:t>единых площадках, которыми  должны </a:t>
            </a:r>
            <a:r>
              <a:rPr lang="ru-RU" b="1" dirty="0">
                <a:solidFill>
                  <a:srgbClr val="0070C0"/>
                </a:solidFill>
              </a:rPr>
              <a:t>стать </a:t>
            </a:r>
            <a:r>
              <a:rPr lang="ru-RU" b="1" dirty="0" smtClean="0">
                <a:solidFill>
                  <a:srgbClr val="0070C0"/>
                </a:solidFill>
              </a:rPr>
              <a:t>сайты Национальных Объединений. </a:t>
            </a:r>
            <a:r>
              <a:rPr lang="ru-RU" b="1" dirty="0">
                <a:solidFill>
                  <a:srgbClr val="0070C0"/>
                </a:solidFill>
              </a:rPr>
              <a:t> Для этого не надо менять Федеральные законы или принимать специальные решения </a:t>
            </a:r>
            <a:r>
              <a:rPr lang="ru-RU" b="1" dirty="0" smtClean="0">
                <a:solidFill>
                  <a:srgbClr val="0070C0"/>
                </a:solidFill>
              </a:rPr>
              <a:t>съездами саморегулируемых организаций конкретного вида деятельности. 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413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3200" b="1" dirty="0" smtClean="0">
                <a:solidFill>
                  <a:srgbClr val="C00000"/>
                </a:solidFill>
              </a:rPr>
              <a:t>Национальные системы информационной открытости саморегулирования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в конкретных сферах деятельности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    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sz="3400" b="1" dirty="0" smtClean="0">
                <a:solidFill>
                  <a:srgbClr val="0070C0"/>
                </a:solidFill>
              </a:rPr>
              <a:t>Необходимо создать </a:t>
            </a:r>
            <a:r>
              <a:rPr lang="ru-RU" sz="3400" b="1" dirty="0">
                <a:solidFill>
                  <a:srgbClr val="0070C0"/>
                </a:solidFill>
              </a:rPr>
              <a:t>на </a:t>
            </a:r>
            <a:r>
              <a:rPr lang="ru-RU" sz="3400" b="1" dirty="0" smtClean="0">
                <a:solidFill>
                  <a:srgbClr val="0070C0"/>
                </a:solidFill>
              </a:rPr>
              <a:t>сайтах Национальных Объединений аналитические обобщённые информационные ресурсы двух</a:t>
            </a:r>
            <a:r>
              <a:rPr lang="ru-RU" sz="3400" b="1" dirty="0">
                <a:solidFill>
                  <a:srgbClr val="0070C0"/>
                </a:solidFill>
              </a:rPr>
              <a:t>  направлений</a:t>
            </a:r>
            <a:r>
              <a:rPr lang="ru-RU" sz="3400" b="1" dirty="0" smtClean="0">
                <a:solidFill>
                  <a:srgbClr val="0070C0"/>
                </a:solidFill>
              </a:rPr>
              <a:t>:</a:t>
            </a:r>
          </a:p>
          <a:p>
            <a:pPr marL="0" indent="0" algn="just">
              <a:buNone/>
            </a:pPr>
            <a:endParaRPr lang="ru-RU" b="1" dirty="0">
              <a:solidFill>
                <a:srgbClr val="0070C0"/>
              </a:solidFill>
            </a:endParaRPr>
          </a:p>
          <a:p>
            <a:r>
              <a:rPr lang="ru-RU" b="1" dirty="0">
                <a:solidFill>
                  <a:srgbClr val="C00000"/>
                </a:solidFill>
              </a:rPr>
              <a:t>А</a:t>
            </a:r>
            <a:r>
              <a:rPr lang="ru-RU" dirty="0">
                <a:solidFill>
                  <a:srgbClr val="C00000"/>
                </a:solidFill>
              </a:rPr>
              <a:t>). 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>А</a:t>
            </a:r>
            <a:r>
              <a:rPr lang="ru-RU" b="1" dirty="0" smtClean="0">
                <a:solidFill>
                  <a:srgbClr val="C00000"/>
                </a:solidFill>
              </a:rPr>
              <a:t>налитические обобщённые реестры </a:t>
            </a:r>
            <a:r>
              <a:rPr lang="ru-RU" b="1" dirty="0">
                <a:solidFill>
                  <a:srgbClr val="C00000"/>
                </a:solidFill>
              </a:rPr>
              <a:t>деятельности </a:t>
            </a:r>
            <a:r>
              <a:rPr lang="ru-RU" b="1" dirty="0" smtClean="0">
                <a:solidFill>
                  <a:srgbClr val="C00000"/>
                </a:solidFill>
              </a:rPr>
              <a:t>и информационной открытости конкретных СРО</a:t>
            </a:r>
            <a:r>
              <a:rPr lang="ru-RU" b="1" dirty="0">
                <a:solidFill>
                  <a:srgbClr val="C00000"/>
                </a:solidFill>
              </a:rPr>
              <a:t>, </a:t>
            </a:r>
            <a:r>
              <a:rPr lang="ru-RU" b="1" dirty="0" smtClean="0">
                <a:solidFill>
                  <a:srgbClr val="C00000"/>
                </a:solidFill>
              </a:rPr>
              <a:t>членов Национальных Объединений. </a:t>
            </a: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Б</a:t>
            </a:r>
            <a:r>
              <a:rPr lang="ru-RU" b="1" dirty="0">
                <a:solidFill>
                  <a:srgbClr val="C00000"/>
                </a:solidFill>
              </a:rPr>
              <a:t>) </a:t>
            </a:r>
            <a:r>
              <a:rPr lang="ru-RU" b="1" dirty="0" smtClean="0">
                <a:solidFill>
                  <a:srgbClr val="C00000"/>
                </a:solidFill>
              </a:rPr>
              <a:t>     Аналитические реестры</a:t>
            </a:r>
            <a:r>
              <a:rPr lang="ru-RU" b="1" dirty="0">
                <a:solidFill>
                  <a:srgbClr val="C00000"/>
                </a:solidFill>
              </a:rPr>
              <a:t>, раскрывающие ход выполнения </a:t>
            </a:r>
            <a:r>
              <a:rPr lang="ru-RU" b="1" dirty="0" smtClean="0">
                <a:solidFill>
                  <a:srgbClr val="C00000"/>
                </a:solidFill>
              </a:rPr>
              <a:t>самими исполнительными органами Национальных Объединений СРО возложенных </a:t>
            </a:r>
            <a:r>
              <a:rPr lang="ru-RU" b="1" dirty="0">
                <a:solidFill>
                  <a:srgbClr val="C00000"/>
                </a:solidFill>
              </a:rPr>
              <a:t>на </a:t>
            </a:r>
            <a:r>
              <a:rPr lang="ru-RU" b="1" dirty="0" smtClean="0">
                <a:solidFill>
                  <a:srgbClr val="C00000"/>
                </a:solidFill>
              </a:rPr>
              <a:t>них функций и задач, </a:t>
            </a:r>
            <a:r>
              <a:rPr lang="ru-RU" b="1" dirty="0">
                <a:solidFill>
                  <a:srgbClr val="C00000"/>
                </a:solidFill>
              </a:rPr>
              <a:t>что обеспечит доступность к этой информации и информационную открытость деятельности </a:t>
            </a:r>
            <a:r>
              <a:rPr lang="ru-RU" b="1" dirty="0" smtClean="0">
                <a:solidFill>
                  <a:srgbClr val="C00000"/>
                </a:solidFill>
              </a:rPr>
              <a:t>самих исполнительных органов Национальных Объединений.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604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114300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rgbClr val="C00000"/>
                </a:solidFill>
              </a:rPr>
              <a:t>А. А</a:t>
            </a:r>
            <a:r>
              <a:rPr lang="ru-RU" sz="2800" b="1" dirty="0" smtClean="0">
                <a:solidFill>
                  <a:srgbClr val="C00000"/>
                </a:solidFill>
              </a:rPr>
              <a:t>налитические обобщённые реестры деятельности и информационной открытости конкретных СРО, членов Национальных Объединений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b="1" dirty="0" smtClean="0"/>
              <a:t>1</a:t>
            </a:r>
            <a:r>
              <a:rPr lang="ru-RU" b="1" dirty="0" smtClean="0">
                <a:solidFill>
                  <a:srgbClr val="0070C0"/>
                </a:solidFill>
              </a:rPr>
              <a:t>.    </a:t>
            </a:r>
            <a:r>
              <a:rPr lang="ru-RU" sz="2800" b="1" dirty="0" smtClean="0">
                <a:solidFill>
                  <a:srgbClr val="C00000"/>
                </a:solidFill>
              </a:rPr>
              <a:t>Интерактивный </a:t>
            </a:r>
            <a:r>
              <a:rPr lang="ru-RU" sz="2800" b="1" dirty="0">
                <a:solidFill>
                  <a:srgbClr val="C00000"/>
                </a:solidFill>
              </a:rPr>
              <a:t>реестр членов </a:t>
            </a:r>
            <a:r>
              <a:rPr lang="ru-RU" sz="2800" b="1" dirty="0" smtClean="0">
                <a:solidFill>
                  <a:srgbClr val="C00000"/>
                </a:solidFill>
              </a:rPr>
              <a:t>СРО конкретного вида деятельности,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b="1" dirty="0">
                <a:solidFill>
                  <a:srgbClr val="0070C0"/>
                </a:solidFill>
              </a:rPr>
              <a:t>идентичный и параллельный с реестром надзирающего </a:t>
            </a:r>
            <a:r>
              <a:rPr lang="ru-RU" sz="2800" b="1" dirty="0" smtClean="0">
                <a:solidFill>
                  <a:srgbClr val="0070C0"/>
                </a:solidFill>
              </a:rPr>
              <a:t>органа,  который должен быть  актуализирован </a:t>
            </a:r>
            <a:r>
              <a:rPr lang="ru-RU" sz="2800" b="1" dirty="0">
                <a:solidFill>
                  <a:srgbClr val="0070C0"/>
                </a:solidFill>
              </a:rPr>
              <a:t>принятому Федеральному </a:t>
            </a:r>
            <a:r>
              <a:rPr lang="ru-RU" sz="2800" b="1" dirty="0" smtClean="0">
                <a:solidFill>
                  <a:srgbClr val="0070C0"/>
                </a:solidFill>
              </a:rPr>
              <a:t>закону </a:t>
            </a:r>
            <a:r>
              <a:rPr lang="ru-RU" sz="2800" b="1" dirty="0">
                <a:solidFill>
                  <a:srgbClr val="0070C0"/>
                </a:solidFill>
              </a:rPr>
              <a:t>113-ФЗ</a:t>
            </a:r>
            <a:r>
              <a:rPr lang="ru-RU" sz="2800" b="1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2. </a:t>
            </a:r>
            <a:r>
              <a:rPr lang="ru-RU" sz="2800" b="1" dirty="0" smtClean="0">
                <a:solidFill>
                  <a:srgbClr val="C00000"/>
                </a:solidFill>
              </a:rPr>
              <a:t>Реестр </a:t>
            </a:r>
            <a:r>
              <a:rPr lang="ru-RU" sz="2800" b="1" dirty="0">
                <a:solidFill>
                  <a:srgbClr val="C00000"/>
                </a:solidFill>
              </a:rPr>
              <a:t>членов СРО строителей </a:t>
            </a:r>
            <a:r>
              <a:rPr lang="ru-RU" sz="2800" b="1" dirty="0">
                <a:solidFill>
                  <a:srgbClr val="0070C0"/>
                </a:solidFill>
              </a:rPr>
              <a:t>с программным обеспечением по выборочному постоянному сканированию (</a:t>
            </a:r>
            <a:r>
              <a:rPr lang="ru-RU" sz="2800" b="1" dirty="0" err="1">
                <a:solidFill>
                  <a:srgbClr val="0070C0"/>
                </a:solidFill>
              </a:rPr>
              <a:t>парсингу</a:t>
            </a:r>
            <a:r>
              <a:rPr lang="ru-RU" sz="2800" b="1" dirty="0">
                <a:solidFill>
                  <a:srgbClr val="0070C0"/>
                </a:solidFill>
              </a:rPr>
              <a:t>) всей информации со всех реестров СРО строителей, каждые, заранее определенные, промежутки времени.  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.  Сводный </a:t>
            </a:r>
            <a:r>
              <a:rPr lang="ru-RU" sz="2800" b="1" dirty="0">
                <a:solidFill>
                  <a:srgbClr val="C00000"/>
                </a:solidFill>
              </a:rPr>
              <a:t>интерактивный аналитический реестр выбывших членов СРО </a:t>
            </a:r>
            <a:r>
              <a:rPr lang="ru-RU" sz="2800" b="1" dirty="0">
                <a:solidFill>
                  <a:srgbClr val="0070C0"/>
                </a:solidFill>
              </a:rPr>
              <a:t>(в реестре выбывших членов и реестре действующих членов необходимо интегрировать функцию быстрого поиска выбывших членов СРО по ИНН и нахождения их, в тоже время, в реестрах СРО с действующими Свидетельствами о допусках).</a:t>
            </a:r>
          </a:p>
        </p:txBody>
      </p:sp>
    </p:spTree>
    <p:extLst>
      <p:ext uri="{BB962C8B-B14F-4D97-AF65-F5344CB8AC3E}">
        <p14:creationId xmlns:p14="http://schemas.microsoft.com/office/powerpoint/2010/main" val="1506462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FF0000"/>
                </a:solidFill>
              </a:rPr>
              <a:t>А.  Аналитические обобщённые реестры деятельности и информационной открытости конкретных СРО, членов Национальных Объединений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4</a:t>
            </a:r>
            <a:r>
              <a:rPr lang="ru-RU" b="1" dirty="0" smtClean="0">
                <a:solidFill>
                  <a:srgbClr val="0070C0"/>
                </a:solidFill>
              </a:rPr>
              <a:t>. </a:t>
            </a:r>
            <a:r>
              <a:rPr lang="ru-RU" b="1" dirty="0">
                <a:solidFill>
                  <a:srgbClr val="C00000"/>
                </a:solidFill>
              </a:rPr>
              <a:t>Сводный (интегрированный) аналитический реестр результатов мониторинга </a:t>
            </a:r>
            <a:r>
              <a:rPr lang="ru-RU" b="1" dirty="0">
                <a:solidFill>
                  <a:srgbClr val="0070C0"/>
                </a:solidFill>
              </a:rPr>
              <a:t>исполнения обязательных по закону и, отдельно, дополнительно рекомендованных Национальными объединениями, требований информационной открытости каждой СРО, являющейся членом Национального объединения. Реестр должен содержать строчки по всем СРО строителей, членов </a:t>
            </a:r>
            <a:r>
              <a:rPr lang="ru-RU" b="1" dirty="0" smtClean="0">
                <a:solidFill>
                  <a:srgbClr val="0070C0"/>
                </a:solidFill>
              </a:rPr>
              <a:t>Национального Объединения </a:t>
            </a:r>
            <a:r>
              <a:rPr lang="ru-RU" b="1" dirty="0">
                <a:solidFill>
                  <a:srgbClr val="0070C0"/>
                </a:solidFill>
              </a:rPr>
              <a:t>и колонки двух разделов: первая часть – обязательные сведения в соответствии требований 315-ФЗ и Градостроительного кодекса РФ, вторая часть – дополнительно рекомендованные  </a:t>
            </a:r>
            <a:r>
              <a:rPr lang="ru-RU" b="1" dirty="0" smtClean="0">
                <a:solidFill>
                  <a:srgbClr val="0070C0"/>
                </a:solidFill>
              </a:rPr>
              <a:t>стандартом Объединения  </a:t>
            </a:r>
            <a:r>
              <a:rPr lang="ru-RU" b="1" dirty="0">
                <a:solidFill>
                  <a:srgbClr val="0070C0"/>
                </a:solidFill>
              </a:rPr>
              <a:t>сведения о деятельности СРО строителей и о их членах;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091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А. Аналитические обобщённые реестры деятельности и информационной открытости конкретных СРО, членов Национальных Объединений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5.</a:t>
            </a:r>
            <a:r>
              <a:rPr lang="ru-RU" b="1" dirty="0">
                <a:solidFill>
                  <a:srgbClr val="C00000"/>
                </a:solidFill>
              </a:rPr>
              <a:t> Сводный реестр специалистов конкретных строительных организаций, членов СРО, </a:t>
            </a:r>
            <a:r>
              <a:rPr lang="ru-RU" b="1" dirty="0">
                <a:solidFill>
                  <a:srgbClr val="0070C0"/>
                </a:solidFill>
              </a:rPr>
              <a:t>заявленных при получении Свидетельств о допуске или для получения иных прав с указанием реквизитов аттестатов их соответствия, наименование и адрес аттестационного Центра, проведшего проверку знаний конкретного специалиста и наименование СРО, выдавшей аттестат, членом которого является организация в которой работает данный специалист;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7149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А. Аналитические обобщённые реестры деятельности и информационной открытости конкретных СРО, членов Национальных Объединений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50405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7)</a:t>
            </a:r>
            <a:r>
              <a:rPr lang="ru-RU" sz="2400" dirty="0">
                <a:solidFill>
                  <a:srgbClr val="C00000"/>
                </a:solidFill>
              </a:rPr>
              <a:t> </a:t>
            </a:r>
            <a:r>
              <a:rPr lang="ru-RU" sz="2400" b="1" dirty="0">
                <a:solidFill>
                  <a:srgbClr val="C00000"/>
                </a:solidFill>
              </a:rPr>
              <a:t>Реестр, мониторинга накопления и движения компенсационного фонда каждой СРО, члена НОСТРОЙ, где должно отражаться:</a:t>
            </a:r>
          </a:p>
          <a:p>
            <a:pPr lvl="0"/>
            <a:r>
              <a:rPr lang="ru-RU" sz="2400" b="1" dirty="0">
                <a:solidFill>
                  <a:srgbClr val="0070C0"/>
                </a:solidFill>
              </a:rPr>
              <a:t>количество действующих членов каждой СРО строителей на начало каждого квартала каждого года,</a:t>
            </a:r>
          </a:p>
          <a:p>
            <a:pPr lvl="0"/>
            <a:r>
              <a:rPr lang="ru-RU" sz="2400" b="1" dirty="0">
                <a:solidFill>
                  <a:srgbClr val="0070C0"/>
                </a:solidFill>
              </a:rPr>
              <a:t>интерактивная информация по структуре членства в СРО (по величине компенсационного фонда) и отображающая информацию, подтверждающую величину КФ на каждое первое число всех кварталов каждого года. С примером такой информации можно ознакомиться на сайте НП СРО «</a:t>
            </a:r>
            <a:r>
              <a:rPr lang="ru-RU" sz="2400" b="1" dirty="0" err="1">
                <a:solidFill>
                  <a:srgbClr val="0070C0"/>
                </a:solidFill>
              </a:rPr>
              <a:t>Сахалинстрой</a:t>
            </a:r>
            <a:r>
              <a:rPr lang="ru-RU" sz="2400" b="1" dirty="0">
                <a:solidFill>
                  <a:srgbClr val="0070C0"/>
                </a:solidFill>
              </a:rPr>
              <a:t>» по адресу:  </a:t>
            </a:r>
            <a:r>
              <a:rPr lang="ru-RU" sz="2400" b="1" u="sng" dirty="0">
                <a:solidFill>
                  <a:srgbClr val="0070C0"/>
                </a:solidFill>
                <a:hlinkClick r:id="rId2"/>
              </a:rPr>
              <a:t>http://ssros.ru/partnership/fund/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</a:p>
          <a:p>
            <a:pPr lvl="0"/>
            <a:r>
              <a:rPr lang="ru-RU" sz="2400" b="1" dirty="0">
                <a:solidFill>
                  <a:srgbClr val="0070C0"/>
                </a:solidFill>
              </a:rPr>
              <a:t>полное количество членов НП СРО, включая ранее исключенные из состава членов СРО и выбывшие из состава СРО по собственному желанию на начало каждого квартала каждого года,</a:t>
            </a:r>
          </a:p>
          <a:p>
            <a:pPr lvl="0"/>
            <a:r>
              <a:rPr lang="ru-RU" sz="2400" b="1" dirty="0">
                <a:solidFill>
                  <a:srgbClr val="0070C0"/>
                </a:solidFill>
              </a:rPr>
              <a:t>величина компенсационного фонда каждого члена НОСТРОЙ на начало каждого квартала каждого года,</a:t>
            </a:r>
          </a:p>
          <a:p>
            <a:r>
              <a:rPr lang="ru-RU" sz="2400" b="1" dirty="0">
                <a:solidFill>
                  <a:srgbClr val="0070C0"/>
                </a:solidFill>
              </a:rPr>
              <a:t>размещение средств компенсационного фонда на депозитах в банках (или иное размещение) с разбивкой по траншам, срокам и депозитным процентам на текущее время. </a:t>
            </a:r>
          </a:p>
        </p:txBody>
      </p:sp>
    </p:spTree>
    <p:extLst>
      <p:ext uri="{BB962C8B-B14F-4D97-AF65-F5344CB8AC3E}">
        <p14:creationId xmlns:p14="http://schemas.microsoft.com/office/powerpoint/2010/main" val="1458067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38138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>
                <a:solidFill>
                  <a:srgbClr val="FF0000"/>
                </a:solidFill>
              </a:rPr>
              <a:t>Б</a:t>
            </a:r>
            <a:r>
              <a:rPr lang="en-US" sz="3200" b="1" dirty="0" smtClean="0">
                <a:solidFill>
                  <a:srgbClr val="FF0000"/>
                </a:solidFill>
              </a:rPr>
              <a:t>. </a:t>
            </a:r>
            <a:r>
              <a:rPr lang="ru-RU" sz="3200" b="1" dirty="0" smtClean="0">
                <a:solidFill>
                  <a:srgbClr val="FF0000"/>
                </a:solidFill>
              </a:rPr>
              <a:t>Д</a:t>
            </a:r>
            <a:r>
              <a:rPr lang="ru-RU" sz="3200" b="1" dirty="0" smtClean="0">
                <a:solidFill>
                  <a:srgbClr val="FF0000"/>
                </a:solidFill>
              </a:rPr>
              <a:t>оступность к  информации и информационная открытость деятельности исполнительных органов Национальных Объединений.</a:t>
            </a: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70000" lnSpcReduction="20000"/>
          </a:bodyPr>
          <a:lstStyle/>
          <a:p>
            <a:r>
              <a:rPr lang="ru-RU" sz="3400" b="1" dirty="0">
                <a:solidFill>
                  <a:srgbClr val="C00000"/>
                </a:solidFill>
              </a:rPr>
              <a:t>1)</a:t>
            </a:r>
            <a:r>
              <a:rPr lang="ru-RU" sz="3400" b="1" dirty="0">
                <a:solidFill>
                  <a:srgbClr val="0070C0"/>
                </a:solidFill>
              </a:rPr>
              <a:t> Реестр переписки НОСТРОЙ с федеральными, региональными и муниципальными органами власти, а также с иными Объединениями СРО и общественными организациями.  Необходимо размещать исходящие письма и ответы на них по каждому органу отдельно</a:t>
            </a:r>
            <a:r>
              <a:rPr lang="ru-RU" sz="3400" b="1" dirty="0" smtClean="0">
                <a:solidFill>
                  <a:srgbClr val="0070C0"/>
                </a:solidFill>
              </a:rPr>
              <a:t>;</a:t>
            </a:r>
            <a:endParaRPr lang="en-US" sz="3400" b="1" dirty="0" smtClean="0">
              <a:solidFill>
                <a:srgbClr val="0070C0"/>
              </a:solidFill>
            </a:endParaRPr>
          </a:p>
          <a:p>
            <a:endParaRPr lang="ru-RU" sz="3400" b="1" dirty="0">
              <a:solidFill>
                <a:srgbClr val="0070C0"/>
              </a:solidFill>
            </a:endParaRPr>
          </a:p>
          <a:p>
            <a:r>
              <a:rPr lang="ru-RU" sz="3400" b="1" dirty="0">
                <a:solidFill>
                  <a:srgbClr val="C00000"/>
                </a:solidFill>
              </a:rPr>
              <a:t>2)</a:t>
            </a:r>
            <a:r>
              <a:rPr lang="ru-RU" sz="3400" b="1" dirty="0">
                <a:solidFill>
                  <a:srgbClr val="0070C0"/>
                </a:solidFill>
              </a:rPr>
              <a:t>  Реестр полученных запросов от членов Объединения и отправленных ответов исполнительного органа Объединения по существу запросов</a:t>
            </a:r>
            <a:r>
              <a:rPr lang="ru-RU" sz="3400" b="1" dirty="0" smtClean="0">
                <a:solidFill>
                  <a:srgbClr val="0070C0"/>
                </a:solidFill>
              </a:rPr>
              <a:t>;</a:t>
            </a:r>
            <a:endParaRPr lang="en-US" sz="3400" b="1" dirty="0" smtClean="0">
              <a:solidFill>
                <a:srgbClr val="0070C0"/>
              </a:solidFill>
            </a:endParaRPr>
          </a:p>
          <a:p>
            <a:endParaRPr lang="ru-RU" sz="3400" b="1" dirty="0">
              <a:solidFill>
                <a:srgbClr val="0070C0"/>
              </a:solidFill>
            </a:endParaRPr>
          </a:p>
          <a:p>
            <a:r>
              <a:rPr lang="ru-RU" sz="3400" b="1" dirty="0">
                <a:solidFill>
                  <a:srgbClr val="C00000"/>
                </a:solidFill>
              </a:rPr>
              <a:t>3)</a:t>
            </a:r>
            <a:r>
              <a:rPr lang="ru-RU" sz="3400" b="1" dirty="0">
                <a:solidFill>
                  <a:srgbClr val="0070C0"/>
                </a:solidFill>
              </a:rPr>
              <a:t> Реестр проектов законов и НПА на Федеральном уровне с размещением  заключений и предложений по этим проектам законов и нормативно-правовых актов от СРО, Комитетов НОСТРОЙ, от конкретных СРО, от членов СРО и других лиц;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9742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И Н Ф О Р М А Ц И О Н </a:t>
            </a:r>
            <a:r>
              <a:rPr lang="ru-RU" sz="3200" b="1" dirty="0" err="1" smtClean="0">
                <a:solidFill>
                  <a:srgbClr val="FF0000"/>
                </a:solidFill>
              </a:rPr>
              <a:t>Н</a:t>
            </a:r>
            <a:r>
              <a:rPr lang="ru-RU" sz="3200" b="1" dirty="0" smtClean="0">
                <a:solidFill>
                  <a:srgbClr val="FF0000"/>
                </a:solidFill>
              </a:rPr>
              <a:t> А Я   О Т К Р Ы Т О С Т </a:t>
            </a:r>
            <a:r>
              <a:rPr lang="ru-RU" sz="3200" b="1" dirty="0" smtClean="0">
                <a:solidFill>
                  <a:srgbClr val="FF0000"/>
                </a:solidFill>
              </a:rPr>
              <a:t>Ь</a:t>
            </a:r>
            <a:r>
              <a:rPr lang="ru-RU" sz="3200" b="1" dirty="0" smtClean="0">
                <a:solidFill>
                  <a:srgbClr val="FF0000"/>
                </a:solidFill>
              </a:rPr>
              <a:t> САМОРЕГУЛИРОВАНИЯ.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489654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Потребители и органы власти, надзора и контроля заинтересованы в получении достоверной информации </a:t>
            </a:r>
            <a:r>
              <a:rPr lang="en-US" b="1" dirty="0" smtClean="0">
                <a:solidFill>
                  <a:srgbClr val="0070C0"/>
                </a:solidFill>
              </a:rPr>
              <a:t>on-line</a:t>
            </a:r>
            <a:r>
              <a:rPr lang="ru-RU" b="1" dirty="0" smtClean="0">
                <a:solidFill>
                  <a:srgbClr val="0070C0"/>
                </a:solidFill>
              </a:rPr>
              <a:t> о становлении и развитии саморегулирования в конкретной строительной  или иной деятельности.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В систему саморегулирования в строительной отрасли входят саморегулируемые организации, основанные на членстве лиц, выполняющих  инженерные изыскания, проектирование и осуществляющих строительство, а также их  Национальные Объединения.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6121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800" b="1" dirty="0" smtClean="0">
                <a:solidFill>
                  <a:srgbClr val="C00000"/>
                </a:solidFill>
              </a:rPr>
              <a:t/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Б</a:t>
            </a:r>
            <a:r>
              <a:rPr lang="en-US" sz="2800" b="1" dirty="0" smtClean="0">
                <a:solidFill>
                  <a:srgbClr val="FF0000"/>
                </a:solidFill>
              </a:rPr>
              <a:t>. </a:t>
            </a:r>
            <a:r>
              <a:rPr lang="ru-RU" sz="2800" b="1" dirty="0" smtClean="0">
                <a:solidFill>
                  <a:srgbClr val="FF0000"/>
                </a:solidFill>
              </a:rPr>
              <a:t>Доступность к  информации и информационная открытость деятельности исполнительных органов Национальных Объединений.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4)</a:t>
            </a:r>
            <a:r>
              <a:rPr lang="ru-RU" b="1" dirty="0">
                <a:solidFill>
                  <a:srgbClr val="0070C0"/>
                </a:solidFill>
              </a:rPr>
              <a:t> Открытый реестр направлений строительной деятельности, на которые Национальное объединение должно формировать предложения по вопросам выработки государственной политики в области деятельности подрядных строительных организаций России</a:t>
            </a:r>
            <a:r>
              <a:rPr lang="ru-RU" b="1" dirty="0" smtClean="0">
                <a:solidFill>
                  <a:srgbClr val="0070C0"/>
                </a:solidFill>
              </a:rPr>
              <a:t>;</a:t>
            </a:r>
            <a:endParaRPr lang="en-US" b="1" dirty="0" smtClean="0">
              <a:solidFill>
                <a:srgbClr val="0070C0"/>
              </a:solidFill>
            </a:endParaRPr>
          </a:p>
          <a:p>
            <a:endParaRPr lang="ru-RU" b="1" dirty="0">
              <a:solidFill>
                <a:srgbClr val="0070C0"/>
              </a:solidFill>
            </a:endParaRPr>
          </a:p>
          <a:p>
            <a:r>
              <a:rPr lang="ru-RU" b="1" dirty="0">
                <a:solidFill>
                  <a:srgbClr val="C00000"/>
                </a:solidFill>
              </a:rPr>
              <a:t>5)</a:t>
            </a:r>
            <a:r>
              <a:rPr lang="ru-RU" b="1" dirty="0">
                <a:solidFill>
                  <a:srgbClr val="0070C0"/>
                </a:solidFill>
              </a:rPr>
              <a:t> Реестр предложений, подаваемых в органы государственной власти РФ по вопросам выработки государственной политики в области деятельности подрядных строительных организаций России</a:t>
            </a:r>
            <a:r>
              <a:rPr lang="ru-RU" b="1" dirty="0" smtClean="0">
                <a:solidFill>
                  <a:srgbClr val="0070C0"/>
                </a:solidFill>
              </a:rPr>
              <a:t>;</a:t>
            </a:r>
            <a:endParaRPr lang="en-US" b="1" dirty="0" smtClean="0">
              <a:solidFill>
                <a:srgbClr val="0070C0"/>
              </a:solidFill>
            </a:endParaRPr>
          </a:p>
          <a:p>
            <a:endParaRPr lang="ru-RU" b="1" dirty="0">
              <a:solidFill>
                <a:srgbClr val="0070C0"/>
              </a:solidFill>
            </a:endParaRPr>
          </a:p>
          <a:p>
            <a:r>
              <a:rPr lang="ru-RU" b="1" dirty="0">
                <a:solidFill>
                  <a:srgbClr val="C00000"/>
                </a:solidFill>
              </a:rPr>
              <a:t>6)</a:t>
            </a:r>
            <a:r>
              <a:rPr lang="ru-RU" b="1" dirty="0">
                <a:solidFill>
                  <a:srgbClr val="0070C0"/>
                </a:solidFill>
              </a:rPr>
              <a:t> Реестр обращений, ходатайств, жалоб саморегулируемых организаций, являющихся членами Национального объединения и жалоб иных лиц на действия (бездействие) Национального объединения и/или саморегулируемых организаций – членов Объединения, а также результатов рассмотрения этих обращений, ходатайств и жалоб;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5721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800" b="1" dirty="0" smtClean="0">
                <a:solidFill>
                  <a:srgbClr val="C00000"/>
                </a:solidFill>
              </a:rPr>
              <a:t/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Б</a:t>
            </a:r>
            <a:r>
              <a:rPr lang="en-US" sz="2800" b="1" dirty="0" smtClean="0">
                <a:solidFill>
                  <a:srgbClr val="FF0000"/>
                </a:solidFill>
              </a:rPr>
              <a:t>. </a:t>
            </a:r>
            <a:r>
              <a:rPr lang="ru-RU" sz="2800" b="1" dirty="0" smtClean="0">
                <a:solidFill>
                  <a:srgbClr val="FF0000"/>
                </a:solidFill>
              </a:rPr>
              <a:t>Доступность к  информации и информационная открытость деятельности исполнительных органов Национальных Объединений.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 </a:t>
            </a:r>
            <a:r>
              <a:rPr lang="en-US" sz="4600" b="1" dirty="0" smtClean="0">
                <a:solidFill>
                  <a:srgbClr val="C00000"/>
                </a:solidFill>
              </a:rPr>
              <a:t>7</a:t>
            </a:r>
            <a:r>
              <a:rPr lang="ru-RU" sz="4600" b="1" dirty="0" smtClean="0">
                <a:solidFill>
                  <a:srgbClr val="C00000"/>
                </a:solidFill>
              </a:rPr>
              <a:t>)</a:t>
            </a:r>
            <a:r>
              <a:rPr lang="ru-RU" sz="4600" b="1" dirty="0">
                <a:solidFill>
                  <a:srgbClr val="C00000"/>
                </a:solidFill>
              </a:rPr>
              <a:t> </a:t>
            </a:r>
            <a:r>
              <a:rPr lang="ru-RU" sz="4600" b="1" dirty="0">
                <a:solidFill>
                  <a:srgbClr val="0070C0"/>
                </a:solidFill>
              </a:rPr>
              <a:t>Реестр документов, рассмотренных и подготовленных Экспертным советом НОСТРОЙ и отправленных Объединением в органы власти и управления или нашедшие другое применение в работе Исполнительного органа Объединения</a:t>
            </a:r>
            <a:r>
              <a:rPr lang="ru-RU" sz="4600" b="1" dirty="0" smtClean="0">
                <a:solidFill>
                  <a:srgbClr val="0070C0"/>
                </a:solidFill>
              </a:rPr>
              <a:t>.</a:t>
            </a:r>
            <a:endParaRPr lang="en-US" sz="4600" b="1" dirty="0" smtClean="0">
              <a:solidFill>
                <a:srgbClr val="0070C0"/>
              </a:solidFill>
            </a:endParaRPr>
          </a:p>
          <a:p>
            <a:endParaRPr lang="ru-RU" sz="46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4600" b="1" dirty="0">
                <a:solidFill>
                  <a:srgbClr val="0070C0"/>
                </a:solidFill>
              </a:rPr>
              <a:t> </a:t>
            </a:r>
            <a:r>
              <a:rPr lang="en-US" sz="4600" b="1" dirty="0">
                <a:solidFill>
                  <a:srgbClr val="C00000"/>
                </a:solidFill>
              </a:rPr>
              <a:t>8</a:t>
            </a:r>
            <a:r>
              <a:rPr lang="ru-RU" sz="4600" b="1" dirty="0" smtClean="0">
                <a:solidFill>
                  <a:srgbClr val="C00000"/>
                </a:solidFill>
              </a:rPr>
              <a:t>)</a:t>
            </a:r>
            <a:r>
              <a:rPr lang="ru-RU" sz="4600" b="1" dirty="0">
                <a:solidFill>
                  <a:srgbClr val="0070C0"/>
                </a:solidFill>
              </a:rPr>
              <a:t> Реестр заключенных договоров на выполнение работ с контрагентами за счет средств бюджета Объединения или за счет привлеченных средств из других источников</a:t>
            </a:r>
            <a:r>
              <a:rPr lang="ru-RU" sz="4600" b="1" dirty="0" smtClean="0">
                <a:solidFill>
                  <a:srgbClr val="0070C0"/>
                </a:solidFill>
              </a:rPr>
              <a:t>.</a:t>
            </a:r>
            <a:endParaRPr lang="en-US" sz="4600" b="1" dirty="0" smtClean="0">
              <a:solidFill>
                <a:srgbClr val="0070C0"/>
              </a:solidFill>
            </a:endParaRPr>
          </a:p>
          <a:p>
            <a:endParaRPr lang="ru-RU" sz="46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4600" b="1" dirty="0" smtClean="0">
                <a:solidFill>
                  <a:srgbClr val="C00000"/>
                </a:solidFill>
              </a:rPr>
              <a:t>9</a:t>
            </a:r>
            <a:r>
              <a:rPr lang="ru-RU" sz="4600" b="1" dirty="0" smtClean="0">
                <a:solidFill>
                  <a:srgbClr val="C00000"/>
                </a:solidFill>
              </a:rPr>
              <a:t>)</a:t>
            </a:r>
            <a:r>
              <a:rPr lang="ru-RU" sz="4600" b="1" dirty="0">
                <a:solidFill>
                  <a:srgbClr val="0070C0"/>
                </a:solidFill>
              </a:rPr>
              <a:t> Реестр направленных уведомлений и копий документов о выявленных нарушениях требований Градостроительного кодекса Российской Федерации и Федерального закона № 315-ФЗ, направленных в саморегулируемые организации при проведении плановых и внеплановых проверок саморегулируемых организаций Федеральной службой по экологическому, технологическому и атомному надзору.</a:t>
            </a:r>
          </a:p>
          <a:p>
            <a:endParaRPr lang="ru-RU" sz="4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1858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Б</a:t>
            </a:r>
            <a:r>
              <a:rPr lang="en-US" sz="3100" b="1" dirty="0" smtClean="0">
                <a:solidFill>
                  <a:srgbClr val="FF0000"/>
                </a:solidFill>
              </a:rPr>
              <a:t>. </a:t>
            </a:r>
            <a:r>
              <a:rPr lang="ru-RU" sz="3100" b="1" dirty="0" smtClean="0">
                <a:solidFill>
                  <a:srgbClr val="FF0000"/>
                </a:solidFill>
              </a:rPr>
              <a:t>Доступность к  информации и информационная открытость деятельности исполнительных органов Национальных Объединений.</a:t>
            </a:r>
            <a:r>
              <a:rPr lang="ru-RU" sz="3100" dirty="0" smtClean="0">
                <a:solidFill>
                  <a:srgbClr val="C00000"/>
                </a:solidFill>
              </a:rPr>
              <a:t/>
            </a:r>
            <a:br>
              <a:rPr lang="ru-RU" sz="3100" dirty="0" smtClean="0">
                <a:solidFill>
                  <a:srgbClr val="C00000"/>
                </a:solidFill>
              </a:rPr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10</a:t>
            </a:r>
            <a:r>
              <a:rPr lang="ru-RU" b="1" dirty="0" smtClean="0"/>
              <a:t>)</a:t>
            </a:r>
            <a:r>
              <a:rPr lang="ru-RU" sz="3800" b="1" dirty="0">
                <a:solidFill>
                  <a:srgbClr val="C00000"/>
                </a:solidFill>
              </a:rPr>
              <a:t> Реестр направленных Национальным объединением в саморегулируемые организации уведомлений о выявленных нарушениях и предложений об их устранении в разумные сроки, а также направленных соответствующих уведомлений и копий документов, подтверждающих указанные нарушения, в орган надзора за саморегулируемыми организациями, в соответствии части 10 статьи 55</a:t>
            </a:r>
            <a:r>
              <a:rPr lang="ru-RU" sz="3800" b="1" baseline="30000" dirty="0">
                <a:solidFill>
                  <a:srgbClr val="C00000"/>
                </a:solidFill>
              </a:rPr>
              <a:t>20  </a:t>
            </a:r>
            <a:r>
              <a:rPr lang="ru-RU" sz="3800" b="1" dirty="0">
                <a:solidFill>
                  <a:srgbClr val="C00000"/>
                </a:solidFill>
              </a:rPr>
              <a:t>Градостроительного кодекса РФ, а именно</a:t>
            </a:r>
            <a:r>
              <a:rPr lang="ru-RU" dirty="0"/>
              <a:t>: </a:t>
            </a:r>
          </a:p>
          <a:p>
            <a:r>
              <a:rPr lang="ru-RU" sz="3400" b="1" dirty="0">
                <a:solidFill>
                  <a:srgbClr val="0070C0"/>
                </a:solidFill>
              </a:rPr>
              <a:t>нарушений в части несоответствия установленных саморегулируемой организацией требований к выдаче Свидетельств о допуске к работам, установленным Градостроительным  кодексом РФ и иными нормативными правовыми актами Российской Федерации,</a:t>
            </a:r>
          </a:p>
          <a:p>
            <a:pPr marL="0" indent="0">
              <a:buNone/>
            </a:pPr>
            <a:r>
              <a:rPr lang="ru-RU" sz="3400" b="1" dirty="0">
                <a:solidFill>
                  <a:srgbClr val="0070C0"/>
                </a:solidFill>
              </a:rPr>
              <a:t> </a:t>
            </a:r>
          </a:p>
          <a:p>
            <a:pPr lvl="0"/>
            <a:r>
              <a:rPr lang="ru-RU" sz="3400" b="1" dirty="0">
                <a:solidFill>
                  <a:srgbClr val="0070C0"/>
                </a:solidFill>
              </a:rPr>
              <a:t>несоблюдения саморегулируемой организацией установленных саморегулируемой организацией требований к выдаче Свидетельств о допуске к работам, которые оказывают влияние на безопасность объектов капитального строительства,</a:t>
            </a:r>
          </a:p>
          <a:p>
            <a:pPr marL="0" indent="0">
              <a:buNone/>
            </a:pPr>
            <a:r>
              <a:rPr lang="ru-RU" sz="3400" b="1" dirty="0">
                <a:solidFill>
                  <a:srgbClr val="0070C0"/>
                </a:solidFill>
              </a:rPr>
              <a:t> </a:t>
            </a:r>
          </a:p>
          <a:p>
            <a:pPr lvl="0"/>
            <a:r>
              <a:rPr lang="ru-RU" sz="3400" b="1" dirty="0">
                <a:solidFill>
                  <a:srgbClr val="0070C0"/>
                </a:solidFill>
              </a:rPr>
              <a:t>отсутствия у саморегулируемой организации компенсационного фонда, сформированного с учетом положений </a:t>
            </a:r>
            <a:r>
              <a:rPr lang="ru-RU" sz="3400" b="1" dirty="0">
                <a:solidFill>
                  <a:srgbClr val="0070C0"/>
                </a:solidFill>
                <a:hlinkClick r:id="rId2"/>
              </a:rPr>
              <a:t>статьи 55.4</a:t>
            </a:r>
            <a:r>
              <a:rPr lang="ru-RU" sz="3400" b="1" dirty="0">
                <a:solidFill>
                  <a:srgbClr val="0070C0"/>
                </a:solidFill>
              </a:rPr>
              <a:t> и </a:t>
            </a:r>
            <a:r>
              <a:rPr lang="ru-RU" sz="3400" b="1" dirty="0">
                <a:solidFill>
                  <a:srgbClr val="0070C0"/>
                </a:solidFill>
                <a:hlinkClick r:id="rId3"/>
              </a:rPr>
              <a:t>частей 6</a:t>
            </a:r>
            <a:r>
              <a:rPr lang="ru-RU" sz="3400" b="1" dirty="0">
                <a:solidFill>
                  <a:srgbClr val="0070C0"/>
                </a:solidFill>
              </a:rPr>
              <a:t> и </a:t>
            </a:r>
            <a:r>
              <a:rPr lang="ru-RU" sz="3400" b="1" dirty="0">
                <a:solidFill>
                  <a:srgbClr val="0070C0"/>
                </a:solidFill>
                <a:hlinkClick r:id="rId4"/>
              </a:rPr>
              <a:t>7 статьи 55.16</a:t>
            </a:r>
            <a:r>
              <a:rPr lang="ru-RU" sz="3400" b="1" dirty="0">
                <a:solidFill>
                  <a:srgbClr val="0070C0"/>
                </a:solidFill>
              </a:rPr>
              <a:t> Градостроительного кодекса,</a:t>
            </a:r>
          </a:p>
          <a:p>
            <a:pPr marL="0" indent="0">
              <a:buNone/>
            </a:pPr>
            <a:r>
              <a:rPr lang="ru-RU" sz="3400" b="1" dirty="0">
                <a:solidFill>
                  <a:srgbClr val="0070C0"/>
                </a:solidFill>
              </a:rPr>
              <a:t> </a:t>
            </a:r>
          </a:p>
          <a:p>
            <a:pPr lvl="0"/>
            <a:r>
              <a:rPr lang="ru-RU" sz="3400" b="1" dirty="0">
                <a:solidFill>
                  <a:srgbClr val="0070C0"/>
                </a:solidFill>
              </a:rPr>
              <a:t>не обеспечения саморегулируемой организацией доступа к информации о своей деятельности и деятельности своих членов в соответствии с Градостроительным кодексом и другими федеральными законами.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32073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sz="3200" b="1" dirty="0" smtClean="0">
                <a:solidFill>
                  <a:srgbClr val="FF0000"/>
                </a:solidFill>
              </a:rPr>
              <a:t>Национальные системы информационной открытости саморегулирования в конкретных сферах деятельности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4000" b="1" dirty="0">
                <a:solidFill>
                  <a:srgbClr val="0070C0"/>
                </a:solidFill>
              </a:rPr>
              <a:t>Сводные реестры </a:t>
            </a:r>
            <a:r>
              <a:rPr lang="ru-RU" sz="4000" b="1" dirty="0">
                <a:solidFill>
                  <a:srgbClr val="C00000"/>
                </a:solidFill>
              </a:rPr>
              <a:t>группы Б) </a:t>
            </a:r>
            <a:r>
              <a:rPr lang="ru-RU" sz="4000" b="1" dirty="0">
                <a:solidFill>
                  <a:srgbClr val="0070C0"/>
                </a:solidFill>
              </a:rPr>
              <a:t>позволят эффективно </a:t>
            </a:r>
            <a:r>
              <a:rPr lang="ru-RU" sz="4000" b="1" dirty="0" smtClean="0">
                <a:solidFill>
                  <a:srgbClr val="0070C0"/>
                </a:solidFill>
              </a:rPr>
              <a:t>и полезно </a:t>
            </a:r>
            <a:r>
              <a:rPr lang="ru-RU" sz="4000" b="1" dirty="0">
                <a:solidFill>
                  <a:srgbClr val="0070C0"/>
                </a:solidFill>
              </a:rPr>
              <a:t>использовать информацию, являющуюся сегодня недоступной членам </a:t>
            </a:r>
            <a:r>
              <a:rPr lang="ru-RU" sz="4000" b="1" dirty="0" smtClean="0">
                <a:solidFill>
                  <a:srgbClr val="0070C0"/>
                </a:solidFill>
              </a:rPr>
              <a:t>Объединений </a:t>
            </a:r>
            <a:r>
              <a:rPr lang="ru-RU" sz="4000" b="1" dirty="0">
                <a:solidFill>
                  <a:srgbClr val="0070C0"/>
                </a:solidFill>
              </a:rPr>
              <a:t>и позволят </a:t>
            </a:r>
            <a:r>
              <a:rPr lang="ru-RU" sz="4000" b="1" dirty="0" smtClean="0">
                <a:solidFill>
                  <a:srgbClr val="0070C0"/>
                </a:solidFill>
              </a:rPr>
              <a:t>оценивать </a:t>
            </a:r>
            <a:r>
              <a:rPr lang="ru-RU" sz="4000" b="1" dirty="0">
                <a:solidFill>
                  <a:srgbClr val="0070C0"/>
                </a:solidFill>
              </a:rPr>
              <a:t>эффективность работы </a:t>
            </a:r>
            <a:r>
              <a:rPr lang="ru-RU" sz="4000" b="1" dirty="0" smtClean="0">
                <a:solidFill>
                  <a:srgbClr val="0070C0"/>
                </a:solidFill>
              </a:rPr>
              <a:t>самих исполнительных органов Национальных объединений, </a:t>
            </a:r>
            <a:r>
              <a:rPr lang="ru-RU" sz="4000" b="1" dirty="0">
                <a:solidFill>
                  <a:srgbClr val="0070C0"/>
                </a:solidFill>
              </a:rPr>
              <a:t>что будет иметь </a:t>
            </a:r>
            <a:r>
              <a:rPr lang="ru-RU" sz="4000" b="1" dirty="0" err="1">
                <a:solidFill>
                  <a:srgbClr val="0070C0"/>
                </a:solidFill>
              </a:rPr>
              <a:t>репутационную</a:t>
            </a:r>
            <a:r>
              <a:rPr lang="ru-RU" sz="4000" b="1" dirty="0">
                <a:solidFill>
                  <a:srgbClr val="0070C0"/>
                </a:solidFill>
              </a:rPr>
              <a:t> и практическую пользу для различных категорий общественности в вопросах повышения уровня понимания и восприятия системы саморегулирования в </a:t>
            </a:r>
            <a:r>
              <a:rPr lang="ru-RU" sz="4000" b="1" dirty="0" smtClean="0">
                <a:solidFill>
                  <a:srgbClr val="0070C0"/>
                </a:solidFill>
              </a:rPr>
              <a:t>конкретной сфере деятельности и самих Объединений. </a:t>
            </a:r>
            <a:r>
              <a:rPr lang="ru-RU" sz="4000" b="1" dirty="0">
                <a:solidFill>
                  <a:srgbClr val="0070C0"/>
                </a:solidFill>
              </a:rPr>
              <a:t>Многие из этих реестров можно сделать и размещать немедленно, а относительно некоторых необходимо доработать </a:t>
            </a:r>
            <a:r>
              <a:rPr lang="ru-RU" sz="4000" b="1" dirty="0" smtClean="0">
                <a:solidFill>
                  <a:srgbClr val="0070C0"/>
                </a:solidFill>
              </a:rPr>
              <a:t>САЙТЫ Национальных объединений.</a:t>
            </a:r>
            <a:endParaRPr lang="ru-RU" sz="40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8349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3200" b="1" dirty="0" smtClean="0">
                <a:solidFill>
                  <a:srgbClr val="FF0000"/>
                </a:solidFill>
              </a:rPr>
              <a:t>НАЦИОНАЛЬНЫЕ ОБЪЕДИНЕНИЯ САМОРЕГУЛИРУЕМЫХ ОРГАНИЗАЦИЙ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u="sng" dirty="0">
                <a:hlinkClick r:id="rId2"/>
              </a:rPr>
              <a:t>Статья </a:t>
            </a:r>
            <a:r>
              <a:rPr lang="ru-RU" b="1" u="sng" dirty="0" smtClean="0">
                <a:hlinkClick r:id="rId2"/>
              </a:rPr>
              <a:t>55.20</a:t>
            </a:r>
            <a:endParaRPr lang="ru-RU" b="1" u="sng" dirty="0"/>
          </a:p>
          <a:p>
            <a:pPr algn="just"/>
            <a:r>
              <a:rPr lang="ru-RU" b="1" dirty="0">
                <a:solidFill>
                  <a:srgbClr val="0070C0"/>
                </a:solidFill>
              </a:rPr>
              <a:t>3. Национальные объединения саморегулируемых организаций создаются в целях соблюдения общественных интересов саморегулируемых организаций соответствующих видов, обеспечения представительства и защиты интересов саморегулируемых организаций соответствующих видов в органах государственной власти, органах местного самоуправления, взаимодействия саморегулируемых организаций и указанных органов, потребителей выполненных работ, которые оказывают влияние на безопасность объектов капитального строительства.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976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3600" b="1" dirty="0" smtClean="0">
                <a:solidFill>
                  <a:srgbClr val="FF0000"/>
                </a:solidFill>
              </a:rPr>
              <a:t>НАЦИОНАЛЬНЫЕ ОБЪЕДИНЕНИЯ САМОРЕГУЛИРУЕМЫХ ОРГАНИЗАЦИЙ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Национальные объединения  в сфере строительства являются созданными их членами некоммерческими </a:t>
            </a:r>
            <a:r>
              <a:rPr lang="ru-RU" sz="2800" b="1" dirty="0" smtClean="0">
                <a:solidFill>
                  <a:srgbClr val="0070C0"/>
                </a:solidFill>
              </a:rPr>
              <a:t>организациями с высококвалифицированным персоналом, который оказывает  услуги своим членам: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1. юридические;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2. методические;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3. информационные;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4. консультационные,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800" b="1" dirty="0">
                <a:solidFill>
                  <a:srgbClr val="0070C0"/>
                </a:solidFill>
              </a:rPr>
              <a:t>в</a:t>
            </a:r>
            <a:r>
              <a:rPr lang="ru-RU" sz="2800" b="1" dirty="0" smtClean="0">
                <a:solidFill>
                  <a:srgbClr val="0070C0"/>
                </a:solidFill>
              </a:rPr>
              <a:t> объёме основных функций, описанных в статье 55.20  Градостроительного Кодекса РФ.</a:t>
            </a:r>
          </a:p>
          <a:p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456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3600" b="1" dirty="0" smtClean="0">
                <a:solidFill>
                  <a:srgbClr val="FF0000"/>
                </a:solidFill>
              </a:rPr>
              <a:t>НАЦИОНАЛЬНЫЕ ОБЪЕДИНЕНИЯ САМОРЕГУЛИРУЕМЫХ ОРГАНИЗАЦИЙ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3600" b="1" dirty="0" smtClean="0">
                <a:solidFill>
                  <a:srgbClr val="0070C0"/>
                </a:solidFill>
              </a:rPr>
              <a:t>   Национальные объединения СРО  должны выполнять представительские функции саморегулируемого сообщества на Федеральном уровне, а также  являться информационными и познавательными ресурсами  для  всех потребителей работ и услуг членов СРО, а также для самих членов СРО и населения   Российской Федерации.</a:t>
            </a:r>
          </a:p>
          <a:p>
            <a:pPr algn="just"/>
            <a:r>
              <a:rPr lang="ru-RU" sz="3600" b="1" dirty="0" smtClean="0">
                <a:solidFill>
                  <a:srgbClr val="0070C0"/>
                </a:solidFill>
              </a:rPr>
              <a:t>   Необходимость наличия единого обобщённого  информационного ресурса значительно возросло из-за отсутствия в России </a:t>
            </a:r>
            <a:r>
              <a:rPr lang="ru-RU" sz="3600" b="1" dirty="0" err="1" smtClean="0">
                <a:solidFill>
                  <a:srgbClr val="0070C0"/>
                </a:solidFill>
              </a:rPr>
              <a:t>посубъектной</a:t>
            </a:r>
            <a:r>
              <a:rPr lang="ru-RU" sz="3600" b="1" dirty="0" smtClean="0">
                <a:solidFill>
                  <a:srgbClr val="0070C0"/>
                </a:solidFill>
              </a:rPr>
              <a:t> организации СРО разных видов, что принято во всём  мире. 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568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САМОРЕГУЛИРУЕМЫЕ  ОРГАНИЗАЦИИ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300" b="1" dirty="0" smtClean="0">
                <a:solidFill>
                  <a:srgbClr val="0070C0"/>
                </a:solidFill>
              </a:rPr>
              <a:t>Саморегулирование в экономической сфере - обязательный элемент становления гражданского общества в России.</a:t>
            </a:r>
          </a:p>
          <a:p>
            <a:pPr marL="0" indent="0" algn="just">
              <a:buNone/>
            </a:pPr>
            <a:r>
              <a:rPr lang="ru-RU" sz="3300" b="1" dirty="0" smtClean="0">
                <a:solidFill>
                  <a:srgbClr val="0070C0"/>
                </a:solidFill>
              </a:rPr>
              <a:t>Саморегулируемые организации, регулирующие отношения, возникающие в связи с приобретением ими статуса саморегулируемых организаций, являются дискретными частицами обширного информационного поля России.</a:t>
            </a:r>
            <a:endParaRPr lang="ru-RU" sz="33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520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sz="3600" b="1" dirty="0" smtClean="0">
                <a:solidFill>
                  <a:srgbClr val="FF0000"/>
                </a:solidFill>
              </a:rPr>
              <a:t>ИНФОРМАЦИОННАЯ    ОТКРЫТОСТЬ САМОРЕГУЛИРУЕМЫХ  ОРГАНИЗАЦИЙ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Информационная </a:t>
            </a:r>
            <a:r>
              <a:rPr lang="ru-RU" b="1" dirty="0">
                <a:solidFill>
                  <a:srgbClr val="0070C0"/>
                </a:solidFill>
              </a:rPr>
              <a:t>открытость конкретного СРО – это своеобразная «вещь в себе». 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Потребитель, как правило,   </a:t>
            </a:r>
            <a:r>
              <a:rPr lang="ru-RU" b="1" dirty="0">
                <a:solidFill>
                  <a:srgbClr val="0070C0"/>
                </a:solidFill>
              </a:rPr>
              <a:t>не </a:t>
            </a:r>
            <a:r>
              <a:rPr lang="ru-RU" b="1" dirty="0" smtClean="0">
                <a:solidFill>
                  <a:srgbClr val="0070C0"/>
                </a:solidFill>
              </a:rPr>
              <a:t>знает</a:t>
            </a:r>
            <a:r>
              <a:rPr lang="ru-RU" b="1" dirty="0">
                <a:solidFill>
                  <a:srgbClr val="0070C0"/>
                </a:solidFill>
              </a:rPr>
              <a:t>, и не </a:t>
            </a:r>
            <a:r>
              <a:rPr lang="ru-RU" b="1" dirty="0" smtClean="0">
                <a:solidFill>
                  <a:srgbClr val="0070C0"/>
                </a:solidFill>
              </a:rPr>
              <a:t>должен </a:t>
            </a:r>
            <a:r>
              <a:rPr lang="ru-RU" b="1" dirty="0">
                <a:solidFill>
                  <a:srgbClr val="0070C0"/>
                </a:solidFill>
              </a:rPr>
              <a:t>знать, требования </a:t>
            </a:r>
            <a:r>
              <a:rPr lang="ru-RU" b="1" dirty="0" smtClean="0">
                <a:solidFill>
                  <a:srgbClr val="0070C0"/>
                </a:solidFill>
              </a:rPr>
              <a:t>113-ФЗ от 7 июня 2013 года и </a:t>
            </a:r>
            <a:r>
              <a:rPr lang="ru-RU" b="1" dirty="0">
                <a:solidFill>
                  <a:srgbClr val="0070C0"/>
                </a:solidFill>
              </a:rPr>
              <a:t>приказа </a:t>
            </a:r>
            <a:r>
              <a:rPr lang="ru-RU" b="1" dirty="0" smtClean="0">
                <a:solidFill>
                  <a:srgbClr val="0070C0"/>
                </a:solidFill>
              </a:rPr>
              <a:t>министерства </a:t>
            </a:r>
            <a:r>
              <a:rPr lang="ru-RU" b="1" dirty="0" err="1" smtClean="0">
                <a:solidFill>
                  <a:srgbClr val="0070C0"/>
                </a:solidFill>
              </a:rPr>
              <a:t>экономразвития</a:t>
            </a:r>
            <a:r>
              <a:rPr lang="ru-RU" b="1" dirty="0" smtClean="0">
                <a:solidFill>
                  <a:srgbClr val="0070C0"/>
                </a:solidFill>
              </a:rPr>
              <a:t> РФ </a:t>
            </a:r>
            <a:r>
              <a:rPr lang="ru-RU" b="1" dirty="0">
                <a:solidFill>
                  <a:srgbClr val="0070C0"/>
                </a:solidFill>
              </a:rPr>
              <a:t>№ 803 от 31.12.13 г. «Об утверждении требований к обеспечению </a:t>
            </a:r>
            <a:r>
              <a:rPr lang="ru-RU" b="1" dirty="0" smtClean="0">
                <a:solidFill>
                  <a:srgbClr val="0070C0"/>
                </a:solidFill>
              </a:rPr>
              <a:t>…», </a:t>
            </a:r>
            <a:r>
              <a:rPr lang="ru-RU" b="1" dirty="0">
                <a:solidFill>
                  <a:srgbClr val="0070C0"/>
                </a:solidFill>
              </a:rPr>
              <a:t>и не </a:t>
            </a:r>
            <a:r>
              <a:rPr lang="ru-RU" b="1" dirty="0" smtClean="0">
                <a:solidFill>
                  <a:srgbClr val="0070C0"/>
                </a:solidFill>
              </a:rPr>
              <a:t>анализирует наполнение конкретного сайта СРО на предмет  полного </a:t>
            </a:r>
            <a:r>
              <a:rPr lang="ru-RU" b="1" dirty="0">
                <a:solidFill>
                  <a:srgbClr val="0070C0"/>
                </a:solidFill>
              </a:rPr>
              <a:t>или </a:t>
            </a:r>
            <a:r>
              <a:rPr lang="ru-RU" b="1" dirty="0" smtClean="0">
                <a:solidFill>
                  <a:srgbClr val="0070C0"/>
                </a:solidFill>
              </a:rPr>
              <a:t>неполного объема сведений, требуемого законом.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167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3600" b="1" dirty="0" smtClean="0">
                <a:solidFill>
                  <a:srgbClr val="FF0000"/>
                </a:solidFill>
              </a:rPr>
              <a:t>ИНФОРМАЦИОННАЯ    ОТКРЫТОСТЬ САМОРЕГУЛИРУЕМЫХ  ОРГАНИЗАЦИЙ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Членами Национального объединения саморегулируемых организаций, основанных на членстве ли, осуществляющих строительство сейчас являются более 270 СРО.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В соответствии Федерального закона надзирающий орган может проводить плановые проверки СРО не ранее года после их регистрации или через два года, после проведения предыдущей проверки.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Так же, могут проводиться внеплановые проверки деятельности СРО.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11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3200" b="1" dirty="0" smtClean="0">
                <a:solidFill>
                  <a:srgbClr val="FF0000"/>
                </a:solidFill>
              </a:rPr>
              <a:t>ИНФОРМАЦИОННАЯ    ОТКРЫТОСТЬ САМОРЕГУЛИРУЕМЫХ  ОРГАНИЗАЦИЙ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90000"/>
              </a:lnSpc>
            </a:pPr>
            <a:r>
              <a:rPr lang="ru-RU" b="1" dirty="0" smtClean="0">
                <a:solidFill>
                  <a:srgbClr val="0070C0"/>
                </a:solidFill>
              </a:rPr>
              <a:t>    Относительно информационной открытости саморегулируемых организаций есть достаточно нормативных документов и проведена широкая разъяснительная и методическая работа Комитетом </a:t>
            </a:r>
            <a:r>
              <a:rPr lang="ru-RU" b="1" dirty="0" err="1" smtClean="0">
                <a:solidFill>
                  <a:srgbClr val="0070C0"/>
                </a:solidFill>
              </a:rPr>
              <a:t>НОСТРОй</a:t>
            </a:r>
            <a:r>
              <a:rPr lang="ru-RU" b="1" dirty="0" smtClean="0">
                <a:solidFill>
                  <a:srgbClr val="0070C0"/>
                </a:solidFill>
              </a:rPr>
              <a:t> по информационной политике и Советом развития саморегулирования ТПП РФ</a:t>
            </a:r>
            <a:r>
              <a:rPr lang="ru-RU" b="1" dirty="0" smtClean="0"/>
              <a:t>.</a:t>
            </a:r>
          </a:p>
          <a:p>
            <a:pPr algn="just">
              <a:lnSpc>
                <a:spcPct val="90000"/>
              </a:lnSpc>
            </a:pPr>
            <a:r>
              <a:rPr lang="ru-RU" b="1" dirty="0" smtClean="0"/>
              <a:t>     </a:t>
            </a:r>
            <a:r>
              <a:rPr lang="ru-RU" b="1" dirty="0" smtClean="0">
                <a:solidFill>
                  <a:srgbClr val="0070C0"/>
                </a:solidFill>
              </a:rPr>
              <a:t>Достичь исполнения требований информационной открытости саморегулируемых организаций только надеясь на проведенную разъяснительную работу и на работу надзирающего органа некорректно и безнадёжно, тем более, что мы выстраиваем саморегулирование в конкретной отрасли экономики России.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4478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1079</Words>
  <Application>Microsoft Office PowerPoint</Application>
  <PresentationFormat>Экран (4:3)</PresentationFormat>
  <Paragraphs>102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Национальное Объединение саморегулируемых организаций, основанных на членстве лиц, осуществляющих строительство.</vt:lpstr>
      <vt:lpstr>И Н Ф О Р М А Ц И О Н Н А Я   О Т К Р Ы Т О С Т Ь САМОРЕГУЛИРОВАНИЯ.</vt:lpstr>
      <vt:lpstr>НАЦИОНАЛЬНЫЕ ОБЪЕДИНЕНИЯ САМОРЕГУЛИРУЕМЫХ ОРГАНИЗАЦИЙ</vt:lpstr>
      <vt:lpstr>НАЦИОНАЛЬНЫЕ ОБЪЕДИНЕНИЯ САМОРЕГУЛИРУЕМЫХ ОРГАНИЗАЦИЙ</vt:lpstr>
      <vt:lpstr>НАЦИОНАЛЬНЫЕ ОБЪЕДИНЕНИЯ САМОРЕГУЛИРУЕМЫХ ОРГАНИЗАЦИЙ</vt:lpstr>
      <vt:lpstr>САМОРЕГУЛИРУЕМЫЕ  ОРГАНИЗАЦИИ</vt:lpstr>
      <vt:lpstr>ИНФОРМАЦИОННАЯ    ОТКРЫТОСТЬ САМОРЕГУЛИРУЕМЫХ  ОРГАНИЗАЦИЙ</vt:lpstr>
      <vt:lpstr>ИНФОРМАЦИОННАЯ    ОТКРЫТОСТЬ САМОРЕГУЛИРУЕМЫХ  ОРГАНИЗАЦИЙ</vt:lpstr>
      <vt:lpstr>ИНФОРМАЦИОННАЯ    ОТКРЫТОСТЬ САМОРЕГУЛИРУЕМЫХ  ОРГАНИЗАЦИЙ</vt:lpstr>
      <vt:lpstr>ИНФОРМАЦИОННАЯ    ОТКРЫТОСТЬ САМОРЕГУЛИРУЕМЫХ  ОРГАНИЗАЦИЙ</vt:lpstr>
      <vt:lpstr>ИНФОРМАЦИОННАЯ    ОТКРЫТОСТЬ САМОРЕГУЛИРОВАНИЯ В КОНКРЕТНОЙ СФЕРЕ.</vt:lpstr>
      <vt:lpstr>Национальные системы информационной открытости саморегулирования в конкретных сферах деятельности</vt:lpstr>
      <vt:lpstr>Национальные системы информационной открытости саморегулирования в конкретных сферах деятельности</vt:lpstr>
      <vt:lpstr>Национальные системы информационной открытости саморегулирования в конкретных сферах деятельности</vt:lpstr>
      <vt:lpstr>А. Аналитические обобщённые реестры деятельности и информационной открытости конкретных СРО, членов Национальных Объединений</vt:lpstr>
      <vt:lpstr>А.  Аналитические обобщённые реестры деятельности и информационной открытости конкретных СРО, членов Национальных Объединений</vt:lpstr>
      <vt:lpstr>А. Аналитические обобщённые реестры деятельности и информационной открытости конкретных СРО, членов Национальных Объединений</vt:lpstr>
      <vt:lpstr>А. Аналитические обобщённые реестры деятельности и информационной открытости конкретных СРО, членов Национальных Объединений</vt:lpstr>
      <vt:lpstr> Б. Доступность к  информации и информационная открытость деятельности исполнительных органов Национальных Объединений. </vt:lpstr>
      <vt:lpstr> Б. Доступность к  информации и информационная открытость деятельности исполнительных органов Национальных Объединений. </vt:lpstr>
      <vt:lpstr> Б. Доступность к  информации и информационная открытость деятельности исполнительных органов Национальных Объединений. </vt:lpstr>
      <vt:lpstr> Б. Доступность к  информации и информационная открытость деятельности исполнительных органов Национальных Объединений. </vt:lpstr>
      <vt:lpstr>Национальные системы информационной открытости саморегулирования в конкретных сферах деятельности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Национальное Объединение саморегулируемых организаций, основанных на членстве лиц, осуществляющих строительство.</dc:title>
  <dc:creator>Samsung</dc:creator>
  <cp:lastModifiedBy>Samsung</cp:lastModifiedBy>
  <cp:revision>35</cp:revision>
  <dcterms:created xsi:type="dcterms:W3CDTF">2014-06-23T20:21:06Z</dcterms:created>
  <dcterms:modified xsi:type="dcterms:W3CDTF">2014-06-24T11:07:28Z</dcterms:modified>
</cp:coreProperties>
</file>