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70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C3D7E-37A5-4C76-9734-79F8565A29B7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7007D-96BC-47A3-BE45-24481FCB9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470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6DA8B-892A-4DB7-9EC2-AD1BC6D2E7E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594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9C3D-1B5A-431A-8496-E25DD3709170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252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FA2A-B46D-4B5F-B689-EB277721EFED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38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ECF6-EE72-4C11-8F6E-9EE0B3A93289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56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E1A72-8CD4-47B9-93FB-488D5493B493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476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4A80-19FC-45C8-AD8A-2E14057927E2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38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9671-B215-4136-84D6-09445ACD57B4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79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26BD-111D-41A7-983D-E897D836D71D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85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B047-A399-4A9F-91BA-873C2FB82847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16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F804-2741-42E8-81DF-CA28FDB34D4D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558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94CB-945D-4C77-A60F-8B54C7E903A3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2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908F-7D40-48C5-BFCF-B6148EC26C39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83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E69E8-0E3D-4BDC-947B-49FC8EB51C42}" type="datetime1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CA2D-FF64-4543-84F8-0463FA795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22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uditpart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t.me/auditpart" TargetMode="External"/><Relationship Id="rId4" Type="http://schemas.openxmlformats.org/officeDocument/2006/relationships/hyperlink" Target="http://www.auditpar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3035" y="2166310"/>
            <a:ext cx="8122681" cy="693613"/>
          </a:xfrm>
        </p:spPr>
        <p:txBody>
          <a:bodyPr>
            <a:noAutofit/>
          </a:bodyPr>
          <a:lstStyle/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кадров в аудите. Задачи и возможности.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3572" y="3169066"/>
            <a:ext cx="1729726" cy="25945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34220" y="3759534"/>
            <a:ext cx="3588950" cy="431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99" lvl="0" algn="ctr" defTabSz="1007943">
              <a:lnSpc>
                <a:spcPts val="2916"/>
              </a:lnSpc>
            </a:pPr>
            <a:r>
              <a:rPr lang="ru-RU" sz="2000" b="1" dirty="0">
                <a:latin typeface="Times New Roman"/>
                <a:cs typeface="Times New Roman"/>
              </a:rPr>
              <a:t>Мамина</a:t>
            </a:r>
            <a:r>
              <a:rPr lang="ru-RU" sz="2000" b="1" spc="-28" dirty="0">
                <a:latin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cs typeface="Times New Roman"/>
              </a:rPr>
              <a:t>Ирина</a:t>
            </a:r>
            <a:r>
              <a:rPr lang="ru-RU" sz="2000" b="1" spc="-28" dirty="0">
                <a:latin typeface="Times New Roman"/>
                <a:cs typeface="Times New Roman"/>
              </a:rPr>
              <a:t> </a:t>
            </a:r>
            <a:r>
              <a:rPr lang="ru-RU" sz="2000" b="1" spc="-11" dirty="0">
                <a:latin typeface="Times New Roman"/>
                <a:cs typeface="Times New Roman"/>
              </a:rPr>
              <a:t>Леонидовна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08495" y="4658270"/>
            <a:ext cx="3485146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99" marR="310782" lvl="0" algn="ctr" defTabSz="1007943">
              <a:lnSpc>
                <a:spcPts val="1907"/>
              </a:lnSpc>
              <a:spcBef>
                <a:spcPts val="149"/>
              </a:spcBef>
            </a:pPr>
            <a:r>
              <a:rPr lang="ru-RU" b="1" spc="-6" dirty="0">
                <a:solidFill>
                  <a:srgbClr val="A6023D"/>
                </a:solidFill>
                <a:latin typeface="Times New Roman"/>
                <a:cs typeface="Times New Roman"/>
              </a:rPr>
              <a:t>Управляющий партнер </a:t>
            </a:r>
          </a:p>
          <a:p>
            <a:pPr marL="13999" marR="310782" lvl="0" algn="ctr" defTabSz="1007943">
              <a:lnSpc>
                <a:spcPts val="1907"/>
              </a:lnSpc>
              <a:spcBef>
                <a:spcPts val="149"/>
              </a:spcBef>
            </a:pPr>
            <a:r>
              <a:rPr lang="ru-RU" b="1" spc="-6" dirty="0">
                <a:solidFill>
                  <a:prstClr val="black"/>
                </a:solidFill>
                <a:latin typeface="Times New Roman"/>
                <a:cs typeface="Times New Roman"/>
              </a:rPr>
              <a:t>ГК «Партнерство Маминой»</a:t>
            </a:r>
            <a:endParaRPr lang="ru-RU" b="1" spc="28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D405F813-62D0-450C-8E03-7BFCE5CBF46D}"/>
              </a:ext>
            </a:extLst>
          </p:cNvPr>
          <p:cNvSpPr txBox="1">
            <a:spLocks/>
          </p:cNvSpPr>
          <p:nvPr/>
        </p:nvSpPr>
        <p:spPr>
          <a:xfrm>
            <a:off x="5163298" y="6267116"/>
            <a:ext cx="1865397" cy="4543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Март, 2024 г.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0179CA88-8808-4952-A6DC-31B3F5A50898}"/>
              </a:ext>
            </a:extLst>
          </p:cNvPr>
          <p:cNvSpPr txBox="1">
            <a:spLocks/>
          </p:cNvSpPr>
          <p:nvPr/>
        </p:nvSpPr>
        <p:spPr>
          <a:xfrm>
            <a:off x="1976284" y="273891"/>
            <a:ext cx="8239432" cy="4435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подкомитета РСПП по аудиторской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55908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5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2024 г. для аудита – кадровый голод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9521"/>
            <a:ext cx="10515600" cy="50204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+mj-lt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Безжалостная статистика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Аудиторы уходят: в реальный сектор (выше доходы бизнеса и ЗП работников), на пенсию. Поэтому даже при сокращении рынка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рост количества молодых аудиторов.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627824"/>
              </p:ext>
            </p:extLst>
          </p:nvPr>
        </p:nvGraphicFramePr>
        <p:xfrm>
          <a:off x="1952487" y="1848751"/>
          <a:ext cx="8128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407">
                  <a:extLst>
                    <a:ext uri="{9D8B030D-6E8A-4147-A177-3AD203B41FA5}">
                      <a16:colId xmlns:a16="http://schemas.microsoft.com/office/drawing/2014/main" xmlns="" val="558811846"/>
                    </a:ext>
                  </a:extLst>
                </a:gridCol>
                <a:gridCol w="1216549">
                  <a:extLst>
                    <a:ext uri="{9D8B030D-6E8A-4147-A177-3AD203B41FA5}">
                      <a16:colId xmlns:a16="http://schemas.microsoft.com/office/drawing/2014/main" xmlns="" val="981930488"/>
                    </a:ext>
                  </a:extLst>
                </a:gridCol>
                <a:gridCol w="1335820">
                  <a:extLst>
                    <a:ext uri="{9D8B030D-6E8A-4147-A177-3AD203B41FA5}">
                      <a16:colId xmlns:a16="http://schemas.microsoft.com/office/drawing/2014/main" xmlns="" val="2707969356"/>
                    </a:ext>
                  </a:extLst>
                </a:gridCol>
                <a:gridCol w="1469224">
                  <a:extLst>
                    <a:ext uri="{9D8B030D-6E8A-4147-A177-3AD203B41FA5}">
                      <a16:colId xmlns:a16="http://schemas.microsoft.com/office/drawing/2014/main" xmlns="" val="2691886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2932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аудиторов в РФ, тыс.</a:t>
                      </a:r>
                      <a:r>
                        <a:rPr lang="ru-RU" baseline="0" dirty="0"/>
                        <a:t>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602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аудиторов в Уральском регионе, тыс. 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Нет</a:t>
                      </a:r>
                      <a:r>
                        <a:rPr lang="ru-RU" baseline="0" dirty="0"/>
                        <a:t> данных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588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Число новых аудиторов сдавших экзамены, 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532245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600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38" y="112952"/>
            <a:ext cx="10515600" cy="6605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Кадровые проблемы и их причины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638" y="906448"/>
            <a:ext cx="10515600" cy="549752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Неблагоприятная возрастная структура аудиторов: нет молодежи.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Дороговизна и чрезмерная сложность экзамена.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интереса студентов и их родителей к профессии: закрытие направлений БУ, аудита, налогов в Уральских вузах (в 2024 г. – осталось в трех ВУЗах г. Екатеринбурга из 29).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престижа профессии. Отсутствие качественной работы по продвижению профессии.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628822"/>
              </p:ext>
            </p:extLst>
          </p:nvPr>
        </p:nvGraphicFramePr>
        <p:xfrm>
          <a:off x="1960438" y="1832848"/>
          <a:ext cx="8128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5588118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9819304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7079693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69188636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 сдавших от общего числа участников экзаменов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29325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</a:t>
                      </a:r>
                      <a:r>
                        <a:rPr lang="ru-RU" baseline="0" dirty="0"/>
                        <a:t> первом этапе экзамена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втором этапе экзамена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третьем</a:t>
                      </a:r>
                      <a:r>
                        <a:rPr lang="ru-RU" baseline="0" dirty="0"/>
                        <a:t> этапе экзамена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4028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602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588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2023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532245"/>
                  </a:ext>
                </a:extLst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97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287" y="134271"/>
            <a:ext cx="10515600" cy="66059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Задачи и возможности для развития аудиторской профессии (1/3)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787" y="680237"/>
            <a:ext cx="11346425" cy="54975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Работа с кадрами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500" dirty="0">
                <a:latin typeface="+mj-lt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ВУЗами и студентами для специализации в сфере аудита. Проведение открытых уроков, мастер-классов, стажировок, бизнес-практик для студентов. Введение дополнительных курсов и практических занятий по аудиту, налогам, 1С,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Изменение (упрощение) аудиторского экзамена и снижение его стоимости. Введение льгот и преференций для студентов и молодых специалистов.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Подъем престижа профессии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Необходимость взаимодействия с государственными органами для повышения значимости аудиторского заключения и фактов наличия (отсутствия) АЗ для различных целей: мониторинг, оценка деятельности, государственные рейтинги юридических лиц.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общественными объединениями и бизнес-сообществами, в том числе на региональном и межрегиональном уровне.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в Комитетах и Комиссиях по бухгалтерскому учету, налогам, аудиту и правовой защите предприятий в  Уральской торгово-промышленной палате, Свердловском областном Союзе промышленников и предпринимателей, проведение открытых заседаний, региональных конференций как способ решения проблемы недостатка публичных профессиональных площадок, особенно региональных.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154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287" y="134272"/>
            <a:ext cx="10515600" cy="5244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Задачи и возможности для развития аудиторской профессии (2/3)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119" y="775545"/>
            <a:ext cx="11257936" cy="5464021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Налогового Форума.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– Общественный совет при УФНС РФ по Свердловской области, региональные общественные объединения. Формат проведения – онлайн.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г. прошел уже в 8 раз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VIII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налоговый форум. Его результаты: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количество участников –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тыс. человек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количество секций - 21,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количество спикеров - 53.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Форума проведены две аудиторские секции: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бухгалтерскому учету, бухгалтерской отчетности и аудиту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1 805 участников,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внутреннему аудиту -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980 участников.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резолюции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Межрегионального Налогового Форума и предложений по итогам работы секций была в 25 адресатов – государственные органы и общественные объединения, включая Государственную Думу, Министерство финансов, Министерство просвещения, СРО ААС.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Предложения, обозначенные в резолюции, взяты в работу Министерством финансов РФ, ФНС России, Министерством образования РФ.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361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287" y="134271"/>
            <a:ext cx="10515600" cy="66059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Задачи и возможности для развития аудиторской профессии (3/3)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290" y="689525"/>
            <a:ext cx="11405420" cy="585174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Проведены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аудиторские конференции «Аудит в новой реальности».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Font typeface="Times New Roman" panose="02020603050405020304" pitchFamily="18" charset="0"/>
              <a:buChar char="▲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аудиторской конференции «Аудит в новой реальности» в июне 2024 года.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– РСПП. Оператор и площадка – СОСПП.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сильная сторона РСПП 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стат.исследования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потребностей бизнеса и работа с ВУЗами по подготовке кадров. Самое крупное подразделение РСПП - это Свердловский областной союз промышленников и предпринимателей.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СОСПП предлагаем организовать и провести аудиторскую конференцию, где основной темой будет кадровый вопрос в профессии аудитора. При подготовке к конференции - провести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стат.исследование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потребностей бизнеса в аудите и практики ВУЗов по подготовке аудиторов и использовать эти результаты как на конференции, так и после нее.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ожидания и задачи  регулятора, СРО. Экзаменационный барьер ЕАК.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поднятия престижа профессии, карьерного ориентирования и первичной подготовки аудиторов в ВУЗах. Опыт уральских ВУЗов.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AutoNum type="arabicPeriod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резолюция с предложениями по решению кадровых задач в аудите для направления в органы государственной власти.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CA2D-FF64-4543-84F8-0463FA7953F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315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Номер слайда 160">
            <a:extLst>
              <a:ext uri="{FF2B5EF4-FFF2-40B4-BE49-F238E27FC236}">
                <a16:creationId xmlns:a16="http://schemas.microsoft.com/office/drawing/2014/main" xmlns="" id="{5B4EC955-913A-CE84-9F42-4E048DCE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13F-638D-4E54-907E-04324098BB3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51A4580-3A5D-FF44-CF3F-9F1C57EBE6E4}"/>
              </a:ext>
            </a:extLst>
          </p:cNvPr>
          <p:cNvSpPr txBox="1"/>
          <p:nvPr/>
        </p:nvSpPr>
        <p:spPr>
          <a:xfrm>
            <a:off x="3974411" y="3205403"/>
            <a:ext cx="4766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620014, г. Екатеринбург,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проспект Ленина, д. 8, 11 этаж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+7 (343) 385-95-47 (48)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е-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info@auditpart.ru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www.auditpart.ru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-канал: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https://t.me/auditpart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9E2EE49-A7C8-4E93-B3DE-7534F2DEAA9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9219" y="465877"/>
            <a:ext cx="52768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2008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679</Words>
  <Application>Microsoft Office PowerPoint</Application>
  <PresentationFormat>Произвольный</PresentationFormat>
  <Paragraphs>110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Проблема кадров в аудите. Задачи и возможности.</vt:lpstr>
      <vt:lpstr>2024 г. для аудита – кадровый голод</vt:lpstr>
      <vt:lpstr>Кадровые проблемы и их причины</vt:lpstr>
      <vt:lpstr>Задачи и возможности для развития аудиторской профессии (1/3)</vt:lpstr>
      <vt:lpstr>Задачи и возможности для развития аудиторской профессии (2/3)</vt:lpstr>
      <vt:lpstr>Задачи и возможности для развития аудиторской профессии (3/3)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Краткие тезисы выступления на заседании подкомитета по аудиторской деятельности</dc:title>
  <dc:creator>Удачина Ксения Евгеньевна</dc:creator>
  <cp:lastModifiedBy>User</cp:lastModifiedBy>
  <cp:revision>35</cp:revision>
  <cp:lastPrinted>2024-03-05T10:22:48Z</cp:lastPrinted>
  <dcterms:created xsi:type="dcterms:W3CDTF">2024-02-16T08:23:50Z</dcterms:created>
  <dcterms:modified xsi:type="dcterms:W3CDTF">2024-03-10T19:20:18Z</dcterms:modified>
</cp:coreProperties>
</file>